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52"/>
  </p:handoutMasterIdLst>
  <p:sldIdLst>
    <p:sldId id="328" r:id="rId2"/>
    <p:sldId id="333" r:id="rId3"/>
    <p:sldId id="334" r:id="rId4"/>
    <p:sldId id="335" r:id="rId5"/>
    <p:sldId id="327"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344" r:id="rId21"/>
    <p:sldId id="313" r:id="rId22"/>
    <p:sldId id="340" r:id="rId23"/>
    <p:sldId id="341" r:id="rId24"/>
    <p:sldId id="342" r:id="rId25"/>
    <p:sldId id="331" r:id="rId26"/>
    <p:sldId id="332" r:id="rId27"/>
    <p:sldId id="278" r:id="rId28"/>
    <p:sldId id="279" r:id="rId29"/>
    <p:sldId id="280" r:id="rId30"/>
    <p:sldId id="281" r:id="rId31"/>
    <p:sldId id="282" r:id="rId32"/>
    <p:sldId id="283" r:id="rId33"/>
    <p:sldId id="336" r:id="rId34"/>
    <p:sldId id="337" r:id="rId35"/>
    <p:sldId id="338" r:id="rId36"/>
    <p:sldId id="339" r:id="rId37"/>
    <p:sldId id="345" r:id="rId38"/>
    <p:sldId id="284" r:id="rId39"/>
    <p:sldId id="285" r:id="rId40"/>
    <p:sldId id="286" r:id="rId41"/>
    <p:sldId id="287" r:id="rId42"/>
    <p:sldId id="288" r:id="rId43"/>
    <p:sldId id="289" r:id="rId44"/>
    <p:sldId id="290" r:id="rId45"/>
    <p:sldId id="291" r:id="rId46"/>
    <p:sldId id="292" r:id="rId47"/>
    <p:sldId id="293" r:id="rId48"/>
    <p:sldId id="322" r:id="rId49"/>
    <p:sldId id="323" r:id="rId50"/>
    <p:sldId id="320" r:id="rId51"/>
  </p:sldIdLst>
  <p:sldSz cx="12192000" cy="6858000"/>
  <p:notesSz cx="6735763" cy="98663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7" d="100"/>
          <a:sy n="87" d="100"/>
        </p:scale>
        <p:origin x="12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FCA944-3A3C-4D8B-B871-36BBCD571B98}" type="doc">
      <dgm:prSet loTypeId="urn:microsoft.com/office/officeart/2005/8/layout/hierarchy2" loCatId="hierarchy" qsTypeId="urn:microsoft.com/office/officeart/2005/8/quickstyle/3d3" qsCatId="3D" csTypeId="urn:microsoft.com/office/officeart/2005/8/colors/accent1_2" csCatId="accent1" phldr="1"/>
      <dgm:spPr/>
      <dgm:t>
        <a:bodyPr/>
        <a:lstStyle/>
        <a:p>
          <a:endParaRPr lang="es-PE"/>
        </a:p>
      </dgm:t>
    </dgm:pt>
    <dgm:pt modelId="{CF8B6787-10DE-4FDE-A17A-724F2F5488CD}">
      <dgm:prSet phldrT="[Texto]"/>
      <dgm:spPr/>
      <dgm:t>
        <a:bodyPr/>
        <a:lstStyle/>
        <a:p>
          <a:r>
            <a:rPr lang="es-PE" dirty="0" smtClean="0">
              <a:solidFill>
                <a:srgbClr val="FFFF00"/>
              </a:solidFill>
            </a:rPr>
            <a:t>Modalidad de Ejecución</a:t>
          </a:r>
          <a:endParaRPr lang="es-PE" dirty="0">
            <a:solidFill>
              <a:srgbClr val="FFFF00"/>
            </a:solidFill>
          </a:endParaRPr>
        </a:p>
      </dgm:t>
    </dgm:pt>
    <dgm:pt modelId="{26F15F90-BA82-40B7-AD69-5B1E08CEC6DC}" type="parTrans" cxnId="{38333989-5E70-4DA0-AA87-9F02AC052567}">
      <dgm:prSet/>
      <dgm:spPr/>
      <dgm:t>
        <a:bodyPr/>
        <a:lstStyle/>
        <a:p>
          <a:endParaRPr lang="es-PE">
            <a:solidFill>
              <a:schemeClr val="bg1"/>
            </a:solidFill>
          </a:endParaRPr>
        </a:p>
      </dgm:t>
    </dgm:pt>
    <dgm:pt modelId="{4179E909-393A-43E9-A57D-92BBC70A39BB}" type="sibTrans" cxnId="{38333989-5E70-4DA0-AA87-9F02AC052567}">
      <dgm:prSet/>
      <dgm:spPr/>
      <dgm:t>
        <a:bodyPr/>
        <a:lstStyle/>
        <a:p>
          <a:endParaRPr lang="es-PE">
            <a:solidFill>
              <a:schemeClr val="bg1"/>
            </a:solidFill>
          </a:endParaRPr>
        </a:p>
      </dgm:t>
    </dgm:pt>
    <dgm:pt modelId="{C1ABA7AD-D913-4726-B7E1-ACFC3A6040D1}">
      <dgm:prSet phldrT="[Texto]"/>
      <dgm:spPr/>
      <dgm:t>
        <a:bodyPr/>
        <a:lstStyle/>
        <a:p>
          <a:r>
            <a:rPr lang="es-PE" dirty="0" smtClean="0">
              <a:solidFill>
                <a:srgbClr val="FFFF00"/>
              </a:solidFill>
            </a:rPr>
            <a:t>Administración Directa</a:t>
          </a:r>
          <a:endParaRPr lang="es-PE" dirty="0">
            <a:solidFill>
              <a:srgbClr val="FFFF00"/>
            </a:solidFill>
          </a:endParaRPr>
        </a:p>
      </dgm:t>
    </dgm:pt>
    <dgm:pt modelId="{E9E50A6A-A43E-4892-9693-BB89E49254FC}" type="parTrans" cxnId="{889059E5-5F5D-429B-8230-CE7A8ABF654A}">
      <dgm:prSet/>
      <dgm:spPr/>
      <dgm:t>
        <a:bodyPr/>
        <a:lstStyle/>
        <a:p>
          <a:endParaRPr lang="es-PE">
            <a:solidFill>
              <a:schemeClr val="bg1"/>
            </a:solidFill>
          </a:endParaRPr>
        </a:p>
      </dgm:t>
    </dgm:pt>
    <dgm:pt modelId="{5153798F-D80C-4C8E-AC5E-C1E49D500963}" type="sibTrans" cxnId="{889059E5-5F5D-429B-8230-CE7A8ABF654A}">
      <dgm:prSet/>
      <dgm:spPr/>
      <dgm:t>
        <a:bodyPr/>
        <a:lstStyle/>
        <a:p>
          <a:endParaRPr lang="es-PE">
            <a:solidFill>
              <a:schemeClr val="bg1"/>
            </a:solidFill>
          </a:endParaRPr>
        </a:p>
      </dgm:t>
    </dgm:pt>
    <dgm:pt modelId="{639927BC-619D-4F56-A560-18D00B1B20FE}">
      <dgm:prSet phldrT="[Texto]"/>
      <dgm:spPr/>
      <dgm:t>
        <a:bodyPr/>
        <a:lstStyle/>
        <a:p>
          <a:r>
            <a:rPr lang="es-PE" dirty="0" smtClean="0">
              <a:solidFill>
                <a:srgbClr val="FFFF00"/>
              </a:solidFill>
            </a:rPr>
            <a:t>Administración Indirecta</a:t>
          </a:r>
          <a:endParaRPr lang="es-PE" dirty="0">
            <a:solidFill>
              <a:srgbClr val="FFFF00"/>
            </a:solidFill>
          </a:endParaRPr>
        </a:p>
      </dgm:t>
    </dgm:pt>
    <dgm:pt modelId="{B2D17A95-CFC4-43F8-A2B0-D56890D29624}" type="parTrans" cxnId="{AA3AE9BA-3E02-4394-AC85-22AC067D7F9D}">
      <dgm:prSet/>
      <dgm:spPr/>
      <dgm:t>
        <a:bodyPr/>
        <a:lstStyle/>
        <a:p>
          <a:endParaRPr lang="es-PE">
            <a:solidFill>
              <a:schemeClr val="bg1"/>
            </a:solidFill>
          </a:endParaRPr>
        </a:p>
      </dgm:t>
    </dgm:pt>
    <dgm:pt modelId="{3C72DE36-1F46-4993-8BCB-A3D6D92D391F}" type="sibTrans" cxnId="{AA3AE9BA-3E02-4394-AC85-22AC067D7F9D}">
      <dgm:prSet/>
      <dgm:spPr/>
      <dgm:t>
        <a:bodyPr/>
        <a:lstStyle/>
        <a:p>
          <a:endParaRPr lang="es-PE">
            <a:solidFill>
              <a:schemeClr val="bg1"/>
            </a:solidFill>
          </a:endParaRPr>
        </a:p>
      </dgm:t>
    </dgm:pt>
    <dgm:pt modelId="{4AA1D661-D70E-4033-9C60-A78C5C8CFD7E}">
      <dgm:prSet phldrT="[Texto]"/>
      <dgm:spPr/>
      <dgm:t>
        <a:bodyPr/>
        <a:lstStyle/>
        <a:p>
          <a:r>
            <a:rPr lang="es-PE" dirty="0" smtClean="0">
              <a:solidFill>
                <a:srgbClr val="FFFF00"/>
              </a:solidFill>
            </a:rPr>
            <a:t>Por Contrata</a:t>
          </a:r>
          <a:endParaRPr lang="es-PE" dirty="0">
            <a:solidFill>
              <a:srgbClr val="FFFF00"/>
            </a:solidFill>
          </a:endParaRPr>
        </a:p>
      </dgm:t>
    </dgm:pt>
    <dgm:pt modelId="{E3183813-E686-437C-BEC1-8DD53D3A60A2}" type="parTrans" cxnId="{94128FBC-8ABC-4CA3-907E-B3227BBD574B}">
      <dgm:prSet/>
      <dgm:spPr/>
      <dgm:t>
        <a:bodyPr/>
        <a:lstStyle/>
        <a:p>
          <a:endParaRPr lang="es-PE">
            <a:solidFill>
              <a:schemeClr val="bg1"/>
            </a:solidFill>
          </a:endParaRPr>
        </a:p>
      </dgm:t>
    </dgm:pt>
    <dgm:pt modelId="{07FF86DD-9DB0-4B35-AA9A-E465F194C62E}" type="sibTrans" cxnId="{94128FBC-8ABC-4CA3-907E-B3227BBD574B}">
      <dgm:prSet/>
      <dgm:spPr/>
      <dgm:t>
        <a:bodyPr/>
        <a:lstStyle/>
        <a:p>
          <a:endParaRPr lang="es-PE">
            <a:solidFill>
              <a:schemeClr val="bg1"/>
            </a:solidFill>
          </a:endParaRPr>
        </a:p>
      </dgm:t>
    </dgm:pt>
    <dgm:pt modelId="{8E0E673F-9BD9-4BA7-A787-68DE129990CA}">
      <dgm:prSet/>
      <dgm:spPr/>
      <dgm:t>
        <a:bodyPr/>
        <a:lstStyle/>
        <a:p>
          <a:r>
            <a:rPr lang="es-PE" dirty="0" smtClean="0">
              <a:solidFill>
                <a:srgbClr val="FFFF00"/>
              </a:solidFill>
            </a:rPr>
            <a:t>Asociación Público Privada APP</a:t>
          </a:r>
          <a:endParaRPr lang="es-PE" dirty="0">
            <a:solidFill>
              <a:srgbClr val="FFFF00"/>
            </a:solidFill>
          </a:endParaRPr>
        </a:p>
      </dgm:t>
    </dgm:pt>
    <dgm:pt modelId="{58FBC9BF-F2F1-4A26-95C3-2974B05B1220}" type="parTrans" cxnId="{0E1F5B4E-81F0-4E43-BE2D-D941F6F309F5}">
      <dgm:prSet/>
      <dgm:spPr/>
      <dgm:t>
        <a:bodyPr/>
        <a:lstStyle/>
        <a:p>
          <a:endParaRPr lang="es-PE">
            <a:solidFill>
              <a:schemeClr val="bg1"/>
            </a:solidFill>
          </a:endParaRPr>
        </a:p>
      </dgm:t>
    </dgm:pt>
    <dgm:pt modelId="{8C7827B8-26D2-454E-B6D7-02CA3CA84B4D}" type="sibTrans" cxnId="{0E1F5B4E-81F0-4E43-BE2D-D941F6F309F5}">
      <dgm:prSet/>
      <dgm:spPr/>
      <dgm:t>
        <a:bodyPr/>
        <a:lstStyle/>
        <a:p>
          <a:endParaRPr lang="es-PE">
            <a:solidFill>
              <a:schemeClr val="bg1"/>
            </a:solidFill>
          </a:endParaRPr>
        </a:p>
      </dgm:t>
    </dgm:pt>
    <dgm:pt modelId="{3A98647D-408B-43F4-8E23-4A1DC97B4EEC}">
      <dgm:prSet/>
      <dgm:spPr/>
      <dgm:t>
        <a:bodyPr/>
        <a:lstStyle/>
        <a:p>
          <a:r>
            <a:rPr lang="es-PE" dirty="0" smtClean="0">
              <a:solidFill>
                <a:srgbClr val="FFFF00"/>
              </a:solidFill>
            </a:rPr>
            <a:t>Núcleo Ejecutor</a:t>
          </a:r>
          <a:endParaRPr lang="es-PE" dirty="0">
            <a:solidFill>
              <a:srgbClr val="FFFF00"/>
            </a:solidFill>
          </a:endParaRPr>
        </a:p>
      </dgm:t>
    </dgm:pt>
    <dgm:pt modelId="{72BE9743-83F2-41A0-8CD9-68640E4D55D5}" type="parTrans" cxnId="{C3545DEB-DB9F-4EE8-A984-16B3CEB1F8CA}">
      <dgm:prSet/>
      <dgm:spPr/>
      <dgm:t>
        <a:bodyPr/>
        <a:lstStyle/>
        <a:p>
          <a:endParaRPr lang="es-PE">
            <a:solidFill>
              <a:schemeClr val="bg1"/>
            </a:solidFill>
          </a:endParaRPr>
        </a:p>
      </dgm:t>
    </dgm:pt>
    <dgm:pt modelId="{FE2C42A2-054F-4D95-A88F-B4E19D09077D}" type="sibTrans" cxnId="{C3545DEB-DB9F-4EE8-A984-16B3CEB1F8CA}">
      <dgm:prSet/>
      <dgm:spPr/>
      <dgm:t>
        <a:bodyPr/>
        <a:lstStyle/>
        <a:p>
          <a:endParaRPr lang="es-PE">
            <a:solidFill>
              <a:schemeClr val="bg1"/>
            </a:solidFill>
          </a:endParaRPr>
        </a:p>
      </dgm:t>
    </dgm:pt>
    <dgm:pt modelId="{C74307ED-CA86-4A11-A79B-2E81F161829A}">
      <dgm:prSet/>
      <dgm:spPr/>
      <dgm:t>
        <a:bodyPr/>
        <a:lstStyle/>
        <a:p>
          <a:r>
            <a:rPr lang="es-PE" dirty="0" smtClean="0">
              <a:solidFill>
                <a:srgbClr val="FFFF00"/>
              </a:solidFill>
            </a:rPr>
            <a:t>Obras por Impuestos - Ley 29230</a:t>
          </a:r>
          <a:endParaRPr lang="es-PE" dirty="0">
            <a:solidFill>
              <a:srgbClr val="FFFF00"/>
            </a:solidFill>
          </a:endParaRPr>
        </a:p>
      </dgm:t>
    </dgm:pt>
    <dgm:pt modelId="{3FAA7322-01C6-4056-86B6-5A1A3E6A478C}" type="parTrans" cxnId="{CB307F25-D9C7-40BD-AC38-64A6F4BE60F8}">
      <dgm:prSet/>
      <dgm:spPr/>
      <dgm:t>
        <a:bodyPr/>
        <a:lstStyle/>
        <a:p>
          <a:endParaRPr lang="es-PE">
            <a:solidFill>
              <a:schemeClr val="bg1"/>
            </a:solidFill>
          </a:endParaRPr>
        </a:p>
      </dgm:t>
    </dgm:pt>
    <dgm:pt modelId="{9130DFB1-EB62-425C-A1F5-F8444B33DE59}" type="sibTrans" cxnId="{CB307F25-D9C7-40BD-AC38-64A6F4BE60F8}">
      <dgm:prSet/>
      <dgm:spPr/>
      <dgm:t>
        <a:bodyPr/>
        <a:lstStyle/>
        <a:p>
          <a:endParaRPr lang="es-PE">
            <a:solidFill>
              <a:schemeClr val="bg1"/>
            </a:solidFill>
          </a:endParaRPr>
        </a:p>
      </dgm:t>
    </dgm:pt>
    <dgm:pt modelId="{DA182DC6-C2F4-428A-9175-D0AE30E4A8CB}">
      <dgm:prSet/>
      <dgm:spPr>
        <a:solidFill>
          <a:schemeClr val="accent6"/>
        </a:solidFill>
      </dgm:spPr>
      <dgm:t>
        <a:bodyPr/>
        <a:lstStyle/>
        <a:p>
          <a:r>
            <a:rPr lang="es-PE" dirty="0" smtClean="0">
              <a:solidFill>
                <a:srgbClr val="FFFF00"/>
              </a:solidFill>
            </a:rPr>
            <a:t>Concesiones</a:t>
          </a:r>
          <a:endParaRPr lang="es-PE" dirty="0">
            <a:solidFill>
              <a:srgbClr val="FFFF00"/>
            </a:solidFill>
          </a:endParaRPr>
        </a:p>
      </dgm:t>
    </dgm:pt>
    <dgm:pt modelId="{69219566-E590-4FEC-AA2F-8082F70BAD98}" type="parTrans" cxnId="{1A37CAF2-86DB-4804-9506-E4C69CF37EAC}">
      <dgm:prSet/>
      <dgm:spPr/>
      <dgm:t>
        <a:bodyPr/>
        <a:lstStyle/>
        <a:p>
          <a:endParaRPr lang="es-PE">
            <a:solidFill>
              <a:schemeClr val="bg1"/>
            </a:solidFill>
          </a:endParaRPr>
        </a:p>
      </dgm:t>
    </dgm:pt>
    <dgm:pt modelId="{62DB38DD-9092-4F9C-A0F1-AFCDDF33E525}" type="sibTrans" cxnId="{1A37CAF2-86DB-4804-9506-E4C69CF37EAC}">
      <dgm:prSet/>
      <dgm:spPr/>
      <dgm:t>
        <a:bodyPr/>
        <a:lstStyle/>
        <a:p>
          <a:endParaRPr lang="es-PE">
            <a:solidFill>
              <a:schemeClr val="bg1"/>
            </a:solidFill>
          </a:endParaRPr>
        </a:p>
      </dgm:t>
    </dgm:pt>
    <dgm:pt modelId="{44A6546A-FA18-46C2-B759-2F74696BA50A}">
      <dgm:prSet/>
      <dgm:spPr/>
      <dgm:t>
        <a:bodyPr/>
        <a:lstStyle/>
        <a:p>
          <a:r>
            <a:rPr lang="es-PE" dirty="0" smtClean="0">
              <a:solidFill>
                <a:srgbClr val="FFFF00"/>
              </a:solidFill>
            </a:rPr>
            <a:t>Asociación en Participación </a:t>
          </a:r>
          <a:endParaRPr lang="es-PE" dirty="0">
            <a:solidFill>
              <a:srgbClr val="FFFF00"/>
            </a:solidFill>
          </a:endParaRPr>
        </a:p>
      </dgm:t>
    </dgm:pt>
    <dgm:pt modelId="{0900BBFF-726F-4DFE-8691-CE463EB2435F}" type="parTrans" cxnId="{82B279A6-E0FE-4F19-846A-C68AE5EFFA1E}">
      <dgm:prSet/>
      <dgm:spPr/>
      <dgm:t>
        <a:bodyPr/>
        <a:lstStyle/>
        <a:p>
          <a:endParaRPr lang="es-PE">
            <a:solidFill>
              <a:schemeClr val="bg1"/>
            </a:solidFill>
          </a:endParaRPr>
        </a:p>
      </dgm:t>
    </dgm:pt>
    <dgm:pt modelId="{011ADA9A-10BB-45E7-9541-A9332C39E910}" type="sibTrans" cxnId="{82B279A6-E0FE-4F19-846A-C68AE5EFFA1E}">
      <dgm:prSet/>
      <dgm:spPr/>
      <dgm:t>
        <a:bodyPr/>
        <a:lstStyle/>
        <a:p>
          <a:endParaRPr lang="es-PE">
            <a:solidFill>
              <a:schemeClr val="bg1"/>
            </a:solidFill>
          </a:endParaRPr>
        </a:p>
      </dgm:t>
    </dgm:pt>
    <dgm:pt modelId="{90D5C25F-97B1-461A-839C-F6AC846504B5}">
      <dgm:prSet/>
      <dgm:spPr/>
      <dgm:t>
        <a:bodyPr/>
        <a:lstStyle/>
        <a:p>
          <a:r>
            <a:rPr lang="es-PE" dirty="0" smtClean="0">
              <a:solidFill>
                <a:srgbClr val="FFFF00"/>
              </a:solidFill>
            </a:rPr>
            <a:t>Contratos de Gerencia</a:t>
          </a:r>
          <a:endParaRPr lang="es-PE" dirty="0">
            <a:solidFill>
              <a:srgbClr val="FFFF00"/>
            </a:solidFill>
          </a:endParaRPr>
        </a:p>
      </dgm:t>
    </dgm:pt>
    <dgm:pt modelId="{524C31AA-97F4-4528-8D12-7AD753858E6A}" type="parTrans" cxnId="{E9D2C798-EF6C-437C-8EFE-6B9BCF0E0EB5}">
      <dgm:prSet/>
      <dgm:spPr/>
      <dgm:t>
        <a:bodyPr/>
        <a:lstStyle/>
        <a:p>
          <a:endParaRPr lang="es-PE">
            <a:solidFill>
              <a:schemeClr val="bg1"/>
            </a:solidFill>
          </a:endParaRPr>
        </a:p>
      </dgm:t>
    </dgm:pt>
    <dgm:pt modelId="{CB0AFDD6-C1A0-48A6-B31C-BAFA1D356E1B}" type="sibTrans" cxnId="{E9D2C798-EF6C-437C-8EFE-6B9BCF0E0EB5}">
      <dgm:prSet/>
      <dgm:spPr/>
      <dgm:t>
        <a:bodyPr/>
        <a:lstStyle/>
        <a:p>
          <a:endParaRPr lang="es-PE">
            <a:solidFill>
              <a:schemeClr val="bg1"/>
            </a:solidFill>
          </a:endParaRPr>
        </a:p>
      </dgm:t>
    </dgm:pt>
    <dgm:pt modelId="{EF0602C1-D7A3-4748-A4A6-E807FAE1C493}">
      <dgm:prSet/>
      <dgm:spPr/>
      <dgm:t>
        <a:bodyPr/>
        <a:lstStyle/>
        <a:p>
          <a:r>
            <a:rPr lang="es-PE" dirty="0" smtClean="0">
              <a:solidFill>
                <a:srgbClr val="FFFF00"/>
              </a:solidFill>
            </a:rPr>
            <a:t>Contratos de Riesgo Compartido</a:t>
          </a:r>
          <a:endParaRPr lang="es-PE" dirty="0">
            <a:solidFill>
              <a:srgbClr val="FFFF00"/>
            </a:solidFill>
          </a:endParaRPr>
        </a:p>
      </dgm:t>
    </dgm:pt>
    <dgm:pt modelId="{09C26F3A-45C1-4E81-B55D-5A7BBB181CE7}" type="parTrans" cxnId="{72B9107F-15F1-4307-8A89-BE5BD059D6FC}">
      <dgm:prSet/>
      <dgm:spPr/>
      <dgm:t>
        <a:bodyPr/>
        <a:lstStyle/>
        <a:p>
          <a:endParaRPr lang="es-PE">
            <a:solidFill>
              <a:schemeClr val="bg1"/>
            </a:solidFill>
          </a:endParaRPr>
        </a:p>
      </dgm:t>
    </dgm:pt>
    <dgm:pt modelId="{89F9AE86-CAD7-4D99-B51F-0A6FD2368CDC}" type="sibTrans" cxnId="{72B9107F-15F1-4307-8A89-BE5BD059D6FC}">
      <dgm:prSet/>
      <dgm:spPr/>
      <dgm:t>
        <a:bodyPr/>
        <a:lstStyle/>
        <a:p>
          <a:endParaRPr lang="es-PE">
            <a:solidFill>
              <a:schemeClr val="bg1"/>
            </a:solidFill>
          </a:endParaRPr>
        </a:p>
      </dgm:t>
    </dgm:pt>
    <dgm:pt modelId="{AC70EEEB-30CA-4003-A0B7-8812F3498410}">
      <dgm:prSet/>
      <dgm:spPr/>
      <dgm:t>
        <a:bodyPr/>
        <a:lstStyle/>
        <a:p>
          <a:r>
            <a:rPr lang="es-PE" dirty="0" smtClean="0">
              <a:solidFill>
                <a:srgbClr val="FFFF00"/>
              </a:solidFill>
            </a:rPr>
            <a:t>Contratos de Especialización</a:t>
          </a:r>
          <a:endParaRPr lang="es-PE" dirty="0">
            <a:solidFill>
              <a:srgbClr val="FFFF00"/>
            </a:solidFill>
          </a:endParaRPr>
        </a:p>
      </dgm:t>
    </dgm:pt>
    <dgm:pt modelId="{3E81F75F-51C0-4056-BC46-21E0852E4E15}" type="parTrans" cxnId="{72F78F9F-053B-46F5-8D0B-FE4BAED10063}">
      <dgm:prSet/>
      <dgm:spPr/>
      <dgm:t>
        <a:bodyPr/>
        <a:lstStyle/>
        <a:p>
          <a:endParaRPr lang="es-PE">
            <a:solidFill>
              <a:schemeClr val="bg1"/>
            </a:solidFill>
          </a:endParaRPr>
        </a:p>
      </dgm:t>
    </dgm:pt>
    <dgm:pt modelId="{E47450E0-9D1C-48E7-9D77-B3A4DAEBB2D0}" type="sibTrans" cxnId="{72F78F9F-053B-46F5-8D0B-FE4BAED10063}">
      <dgm:prSet/>
      <dgm:spPr/>
      <dgm:t>
        <a:bodyPr/>
        <a:lstStyle/>
        <a:p>
          <a:endParaRPr lang="es-PE">
            <a:solidFill>
              <a:schemeClr val="bg1"/>
            </a:solidFill>
          </a:endParaRPr>
        </a:p>
      </dgm:t>
    </dgm:pt>
    <dgm:pt modelId="{9166470A-BAC9-4EBE-A89E-7BE57C1B3E01}">
      <dgm:prSet/>
      <dgm:spPr/>
      <dgm:t>
        <a:bodyPr/>
        <a:lstStyle/>
        <a:p>
          <a:r>
            <a:rPr lang="es-PE" dirty="0" smtClean="0">
              <a:solidFill>
                <a:srgbClr val="FFFF00"/>
              </a:solidFill>
            </a:rPr>
            <a:t>Otra modalidad contractual permitida por ley</a:t>
          </a:r>
          <a:endParaRPr lang="es-PE" dirty="0">
            <a:solidFill>
              <a:srgbClr val="FFFF00"/>
            </a:solidFill>
          </a:endParaRPr>
        </a:p>
      </dgm:t>
    </dgm:pt>
    <dgm:pt modelId="{6206D64B-3C7B-4644-B513-5B3ADB793DBD}" type="parTrans" cxnId="{D019D275-68FA-47BD-B994-C93ADD0BF5C8}">
      <dgm:prSet/>
      <dgm:spPr/>
      <dgm:t>
        <a:bodyPr/>
        <a:lstStyle/>
        <a:p>
          <a:endParaRPr lang="es-PE">
            <a:solidFill>
              <a:schemeClr val="bg1"/>
            </a:solidFill>
          </a:endParaRPr>
        </a:p>
      </dgm:t>
    </dgm:pt>
    <dgm:pt modelId="{30F7F387-0DAA-4355-8C11-EE590D49394B}" type="sibTrans" cxnId="{D019D275-68FA-47BD-B994-C93ADD0BF5C8}">
      <dgm:prSet/>
      <dgm:spPr/>
      <dgm:t>
        <a:bodyPr/>
        <a:lstStyle/>
        <a:p>
          <a:endParaRPr lang="es-PE">
            <a:solidFill>
              <a:schemeClr val="bg1"/>
            </a:solidFill>
          </a:endParaRPr>
        </a:p>
      </dgm:t>
    </dgm:pt>
    <dgm:pt modelId="{69BECE2B-8737-4B96-A347-02177400B196}" type="pres">
      <dgm:prSet presAssocID="{02FCA944-3A3C-4D8B-B871-36BBCD571B98}" presName="diagram" presStyleCnt="0">
        <dgm:presLayoutVars>
          <dgm:chPref val="1"/>
          <dgm:dir/>
          <dgm:animOne val="branch"/>
          <dgm:animLvl val="lvl"/>
          <dgm:resizeHandles val="exact"/>
        </dgm:presLayoutVars>
      </dgm:prSet>
      <dgm:spPr/>
      <dgm:t>
        <a:bodyPr/>
        <a:lstStyle/>
        <a:p>
          <a:endParaRPr lang="es-PE"/>
        </a:p>
      </dgm:t>
    </dgm:pt>
    <dgm:pt modelId="{71DF5412-8A0B-47BC-8921-14370A241023}" type="pres">
      <dgm:prSet presAssocID="{CF8B6787-10DE-4FDE-A17A-724F2F5488CD}" presName="root1" presStyleCnt="0"/>
      <dgm:spPr/>
      <dgm:t>
        <a:bodyPr/>
        <a:lstStyle/>
        <a:p>
          <a:endParaRPr lang="es-PE"/>
        </a:p>
      </dgm:t>
    </dgm:pt>
    <dgm:pt modelId="{4EA9F5F7-82D7-4595-ACFF-7CBC3A45419D}" type="pres">
      <dgm:prSet presAssocID="{CF8B6787-10DE-4FDE-A17A-724F2F5488CD}" presName="LevelOneTextNode" presStyleLbl="node0" presStyleIdx="0" presStyleCnt="1">
        <dgm:presLayoutVars>
          <dgm:chPref val="3"/>
        </dgm:presLayoutVars>
      </dgm:prSet>
      <dgm:spPr/>
      <dgm:t>
        <a:bodyPr/>
        <a:lstStyle/>
        <a:p>
          <a:endParaRPr lang="es-PE"/>
        </a:p>
      </dgm:t>
    </dgm:pt>
    <dgm:pt modelId="{50784E84-F8EF-4A4C-BBE0-C0A2B406028D}" type="pres">
      <dgm:prSet presAssocID="{CF8B6787-10DE-4FDE-A17A-724F2F5488CD}" presName="level2hierChild" presStyleCnt="0"/>
      <dgm:spPr/>
      <dgm:t>
        <a:bodyPr/>
        <a:lstStyle/>
        <a:p>
          <a:endParaRPr lang="es-PE"/>
        </a:p>
      </dgm:t>
    </dgm:pt>
    <dgm:pt modelId="{08F151CA-097C-451B-8D76-266480A3C2B1}" type="pres">
      <dgm:prSet presAssocID="{E9E50A6A-A43E-4892-9693-BB89E49254FC}" presName="conn2-1" presStyleLbl="parChTrans1D2" presStyleIdx="0" presStyleCnt="2"/>
      <dgm:spPr/>
      <dgm:t>
        <a:bodyPr/>
        <a:lstStyle/>
        <a:p>
          <a:endParaRPr lang="es-PE"/>
        </a:p>
      </dgm:t>
    </dgm:pt>
    <dgm:pt modelId="{5C61221E-FD77-4798-924F-700191ECD4B2}" type="pres">
      <dgm:prSet presAssocID="{E9E50A6A-A43E-4892-9693-BB89E49254FC}" presName="connTx" presStyleLbl="parChTrans1D2" presStyleIdx="0" presStyleCnt="2"/>
      <dgm:spPr/>
      <dgm:t>
        <a:bodyPr/>
        <a:lstStyle/>
        <a:p>
          <a:endParaRPr lang="es-PE"/>
        </a:p>
      </dgm:t>
    </dgm:pt>
    <dgm:pt modelId="{4AA2C671-260E-4408-BC39-9F65BAF8C989}" type="pres">
      <dgm:prSet presAssocID="{C1ABA7AD-D913-4726-B7E1-ACFC3A6040D1}" presName="root2" presStyleCnt="0"/>
      <dgm:spPr/>
      <dgm:t>
        <a:bodyPr/>
        <a:lstStyle/>
        <a:p>
          <a:endParaRPr lang="es-PE"/>
        </a:p>
      </dgm:t>
    </dgm:pt>
    <dgm:pt modelId="{52561FD8-7752-4FF7-879B-A64507572E2D}" type="pres">
      <dgm:prSet presAssocID="{C1ABA7AD-D913-4726-B7E1-ACFC3A6040D1}" presName="LevelTwoTextNode" presStyleLbl="node2" presStyleIdx="0" presStyleCnt="2">
        <dgm:presLayoutVars>
          <dgm:chPref val="3"/>
        </dgm:presLayoutVars>
      </dgm:prSet>
      <dgm:spPr/>
      <dgm:t>
        <a:bodyPr/>
        <a:lstStyle/>
        <a:p>
          <a:endParaRPr lang="es-PE"/>
        </a:p>
      </dgm:t>
    </dgm:pt>
    <dgm:pt modelId="{A5BC8C15-3287-4D03-8AF6-2900C5B96652}" type="pres">
      <dgm:prSet presAssocID="{C1ABA7AD-D913-4726-B7E1-ACFC3A6040D1}" presName="level3hierChild" presStyleCnt="0"/>
      <dgm:spPr/>
      <dgm:t>
        <a:bodyPr/>
        <a:lstStyle/>
        <a:p>
          <a:endParaRPr lang="es-PE"/>
        </a:p>
      </dgm:t>
    </dgm:pt>
    <dgm:pt modelId="{114D9882-13FC-4E70-900F-2AFE96C36302}" type="pres">
      <dgm:prSet presAssocID="{B2D17A95-CFC4-43F8-A2B0-D56890D29624}" presName="conn2-1" presStyleLbl="parChTrans1D2" presStyleIdx="1" presStyleCnt="2"/>
      <dgm:spPr/>
      <dgm:t>
        <a:bodyPr/>
        <a:lstStyle/>
        <a:p>
          <a:endParaRPr lang="es-PE"/>
        </a:p>
      </dgm:t>
    </dgm:pt>
    <dgm:pt modelId="{38051F76-CDC8-462B-9446-FA8338CBA4E9}" type="pres">
      <dgm:prSet presAssocID="{B2D17A95-CFC4-43F8-A2B0-D56890D29624}" presName="connTx" presStyleLbl="parChTrans1D2" presStyleIdx="1" presStyleCnt="2"/>
      <dgm:spPr/>
      <dgm:t>
        <a:bodyPr/>
        <a:lstStyle/>
        <a:p>
          <a:endParaRPr lang="es-PE"/>
        </a:p>
      </dgm:t>
    </dgm:pt>
    <dgm:pt modelId="{6F4F0BC4-FE7D-45BC-8119-EA3938F5E69E}" type="pres">
      <dgm:prSet presAssocID="{639927BC-619D-4F56-A560-18D00B1B20FE}" presName="root2" presStyleCnt="0"/>
      <dgm:spPr/>
      <dgm:t>
        <a:bodyPr/>
        <a:lstStyle/>
        <a:p>
          <a:endParaRPr lang="es-PE"/>
        </a:p>
      </dgm:t>
    </dgm:pt>
    <dgm:pt modelId="{B09CA763-B6F1-4AD3-A758-E213AF98025A}" type="pres">
      <dgm:prSet presAssocID="{639927BC-619D-4F56-A560-18D00B1B20FE}" presName="LevelTwoTextNode" presStyleLbl="node2" presStyleIdx="1" presStyleCnt="2">
        <dgm:presLayoutVars>
          <dgm:chPref val="3"/>
        </dgm:presLayoutVars>
      </dgm:prSet>
      <dgm:spPr/>
      <dgm:t>
        <a:bodyPr/>
        <a:lstStyle/>
        <a:p>
          <a:endParaRPr lang="es-PE"/>
        </a:p>
      </dgm:t>
    </dgm:pt>
    <dgm:pt modelId="{12ACF466-7C51-495D-9392-6108EBE52836}" type="pres">
      <dgm:prSet presAssocID="{639927BC-619D-4F56-A560-18D00B1B20FE}" presName="level3hierChild" presStyleCnt="0"/>
      <dgm:spPr/>
      <dgm:t>
        <a:bodyPr/>
        <a:lstStyle/>
        <a:p>
          <a:endParaRPr lang="es-PE"/>
        </a:p>
      </dgm:t>
    </dgm:pt>
    <dgm:pt modelId="{548A7366-B134-4C29-9DE4-87386C8CEC94}" type="pres">
      <dgm:prSet presAssocID="{E3183813-E686-437C-BEC1-8DD53D3A60A2}" presName="conn2-1" presStyleLbl="parChTrans1D3" presStyleIdx="0" presStyleCnt="4"/>
      <dgm:spPr/>
      <dgm:t>
        <a:bodyPr/>
        <a:lstStyle/>
        <a:p>
          <a:endParaRPr lang="es-PE"/>
        </a:p>
      </dgm:t>
    </dgm:pt>
    <dgm:pt modelId="{4FBE9A02-E46E-4BD7-9B41-41ADBBC31CD0}" type="pres">
      <dgm:prSet presAssocID="{E3183813-E686-437C-BEC1-8DD53D3A60A2}" presName="connTx" presStyleLbl="parChTrans1D3" presStyleIdx="0" presStyleCnt="4"/>
      <dgm:spPr/>
      <dgm:t>
        <a:bodyPr/>
        <a:lstStyle/>
        <a:p>
          <a:endParaRPr lang="es-PE"/>
        </a:p>
      </dgm:t>
    </dgm:pt>
    <dgm:pt modelId="{84382012-6C82-49FE-9CE3-66D4D18AEB94}" type="pres">
      <dgm:prSet presAssocID="{4AA1D661-D70E-4033-9C60-A78C5C8CFD7E}" presName="root2" presStyleCnt="0"/>
      <dgm:spPr/>
      <dgm:t>
        <a:bodyPr/>
        <a:lstStyle/>
        <a:p>
          <a:endParaRPr lang="es-PE"/>
        </a:p>
      </dgm:t>
    </dgm:pt>
    <dgm:pt modelId="{9122C94E-DF03-4D42-8AE0-695D81B77CB4}" type="pres">
      <dgm:prSet presAssocID="{4AA1D661-D70E-4033-9C60-A78C5C8CFD7E}" presName="LevelTwoTextNode" presStyleLbl="node3" presStyleIdx="0" presStyleCnt="4">
        <dgm:presLayoutVars>
          <dgm:chPref val="3"/>
        </dgm:presLayoutVars>
      </dgm:prSet>
      <dgm:spPr/>
      <dgm:t>
        <a:bodyPr/>
        <a:lstStyle/>
        <a:p>
          <a:endParaRPr lang="es-PE"/>
        </a:p>
      </dgm:t>
    </dgm:pt>
    <dgm:pt modelId="{BACCBC33-E61B-4C19-AEF4-118E522F7EB8}" type="pres">
      <dgm:prSet presAssocID="{4AA1D661-D70E-4033-9C60-A78C5C8CFD7E}" presName="level3hierChild" presStyleCnt="0"/>
      <dgm:spPr/>
      <dgm:t>
        <a:bodyPr/>
        <a:lstStyle/>
        <a:p>
          <a:endParaRPr lang="es-PE"/>
        </a:p>
      </dgm:t>
    </dgm:pt>
    <dgm:pt modelId="{F5197397-95C8-464B-BFB5-DE7589E8D7F7}" type="pres">
      <dgm:prSet presAssocID="{58FBC9BF-F2F1-4A26-95C3-2974B05B1220}" presName="conn2-1" presStyleLbl="parChTrans1D3" presStyleIdx="1" presStyleCnt="4"/>
      <dgm:spPr/>
      <dgm:t>
        <a:bodyPr/>
        <a:lstStyle/>
        <a:p>
          <a:endParaRPr lang="es-PE"/>
        </a:p>
      </dgm:t>
    </dgm:pt>
    <dgm:pt modelId="{31837741-B1AF-4E06-84C2-C72A365ACF2A}" type="pres">
      <dgm:prSet presAssocID="{58FBC9BF-F2F1-4A26-95C3-2974B05B1220}" presName="connTx" presStyleLbl="parChTrans1D3" presStyleIdx="1" presStyleCnt="4"/>
      <dgm:spPr/>
      <dgm:t>
        <a:bodyPr/>
        <a:lstStyle/>
        <a:p>
          <a:endParaRPr lang="es-PE"/>
        </a:p>
      </dgm:t>
    </dgm:pt>
    <dgm:pt modelId="{767DDBB8-36FC-4F0A-AE52-327EA74E77F5}" type="pres">
      <dgm:prSet presAssocID="{8E0E673F-9BD9-4BA7-A787-68DE129990CA}" presName="root2" presStyleCnt="0"/>
      <dgm:spPr/>
      <dgm:t>
        <a:bodyPr/>
        <a:lstStyle/>
        <a:p>
          <a:endParaRPr lang="es-PE"/>
        </a:p>
      </dgm:t>
    </dgm:pt>
    <dgm:pt modelId="{F84F4DAA-0E34-4736-BBF3-7C047A070A13}" type="pres">
      <dgm:prSet presAssocID="{8E0E673F-9BD9-4BA7-A787-68DE129990CA}" presName="LevelTwoTextNode" presStyleLbl="node3" presStyleIdx="1" presStyleCnt="4">
        <dgm:presLayoutVars>
          <dgm:chPref val="3"/>
        </dgm:presLayoutVars>
      </dgm:prSet>
      <dgm:spPr/>
      <dgm:t>
        <a:bodyPr/>
        <a:lstStyle/>
        <a:p>
          <a:endParaRPr lang="es-PE"/>
        </a:p>
      </dgm:t>
    </dgm:pt>
    <dgm:pt modelId="{2E98D7E6-ADDA-48ED-BF4A-E635C8068217}" type="pres">
      <dgm:prSet presAssocID="{8E0E673F-9BD9-4BA7-A787-68DE129990CA}" presName="level3hierChild" presStyleCnt="0"/>
      <dgm:spPr/>
      <dgm:t>
        <a:bodyPr/>
        <a:lstStyle/>
        <a:p>
          <a:endParaRPr lang="es-PE"/>
        </a:p>
      </dgm:t>
    </dgm:pt>
    <dgm:pt modelId="{C4E2695A-C26B-4411-B358-1593A2B4A130}" type="pres">
      <dgm:prSet presAssocID="{69219566-E590-4FEC-AA2F-8082F70BAD98}" presName="conn2-1" presStyleLbl="parChTrans1D4" presStyleIdx="0" presStyleCnt="6"/>
      <dgm:spPr/>
      <dgm:t>
        <a:bodyPr/>
        <a:lstStyle/>
        <a:p>
          <a:endParaRPr lang="es-PE"/>
        </a:p>
      </dgm:t>
    </dgm:pt>
    <dgm:pt modelId="{55ABD110-6DD1-40D3-9B0C-31E87C741B1B}" type="pres">
      <dgm:prSet presAssocID="{69219566-E590-4FEC-AA2F-8082F70BAD98}" presName="connTx" presStyleLbl="parChTrans1D4" presStyleIdx="0" presStyleCnt="6"/>
      <dgm:spPr/>
      <dgm:t>
        <a:bodyPr/>
        <a:lstStyle/>
        <a:p>
          <a:endParaRPr lang="es-PE"/>
        </a:p>
      </dgm:t>
    </dgm:pt>
    <dgm:pt modelId="{E2FF84DE-B5A1-4DB9-8216-569A388E744C}" type="pres">
      <dgm:prSet presAssocID="{DA182DC6-C2F4-428A-9175-D0AE30E4A8CB}" presName="root2" presStyleCnt="0"/>
      <dgm:spPr/>
      <dgm:t>
        <a:bodyPr/>
        <a:lstStyle/>
        <a:p>
          <a:endParaRPr lang="es-PE"/>
        </a:p>
      </dgm:t>
    </dgm:pt>
    <dgm:pt modelId="{8A6A7E1A-F6E6-442D-BDF2-E03D5A282E6C}" type="pres">
      <dgm:prSet presAssocID="{DA182DC6-C2F4-428A-9175-D0AE30E4A8CB}" presName="LevelTwoTextNode" presStyleLbl="node4" presStyleIdx="0" presStyleCnt="6">
        <dgm:presLayoutVars>
          <dgm:chPref val="3"/>
        </dgm:presLayoutVars>
      </dgm:prSet>
      <dgm:spPr/>
      <dgm:t>
        <a:bodyPr/>
        <a:lstStyle/>
        <a:p>
          <a:endParaRPr lang="es-PE"/>
        </a:p>
      </dgm:t>
    </dgm:pt>
    <dgm:pt modelId="{72581522-73A1-4B36-AD07-9EFD091BFDFE}" type="pres">
      <dgm:prSet presAssocID="{DA182DC6-C2F4-428A-9175-D0AE30E4A8CB}" presName="level3hierChild" presStyleCnt="0"/>
      <dgm:spPr/>
      <dgm:t>
        <a:bodyPr/>
        <a:lstStyle/>
        <a:p>
          <a:endParaRPr lang="es-PE"/>
        </a:p>
      </dgm:t>
    </dgm:pt>
    <dgm:pt modelId="{4B0CCA67-1640-4733-9E77-D1D862E40DDB}" type="pres">
      <dgm:prSet presAssocID="{0900BBFF-726F-4DFE-8691-CE463EB2435F}" presName="conn2-1" presStyleLbl="parChTrans1D4" presStyleIdx="1" presStyleCnt="6"/>
      <dgm:spPr/>
      <dgm:t>
        <a:bodyPr/>
        <a:lstStyle/>
        <a:p>
          <a:endParaRPr lang="es-PE"/>
        </a:p>
      </dgm:t>
    </dgm:pt>
    <dgm:pt modelId="{3B84EE13-0215-4509-A1FE-B1C5361D333D}" type="pres">
      <dgm:prSet presAssocID="{0900BBFF-726F-4DFE-8691-CE463EB2435F}" presName="connTx" presStyleLbl="parChTrans1D4" presStyleIdx="1" presStyleCnt="6"/>
      <dgm:spPr/>
      <dgm:t>
        <a:bodyPr/>
        <a:lstStyle/>
        <a:p>
          <a:endParaRPr lang="es-PE"/>
        </a:p>
      </dgm:t>
    </dgm:pt>
    <dgm:pt modelId="{2B6E2ADF-E7D0-45A7-8032-A8EF7885E4F1}" type="pres">
      <dgm:prSet presAssocID="{44A6546A-FA18-46C2-B759-2F74696BA50A}" presName="root2" presStyleCnt="0"/>
      <dgm:spPr/>
      <dgm:t>
        <a:bodyPr/>
        <a:lstStyle/>
        <a:p>
          <a:endParaRPr lang="es-PE"/>
        </a:p>
      </dgm:t>
    </dgm:pt>
    <dgm:pt modelId="{63831D42-25F2-43F2-85A1-D69D1C339A21}" type="pres">
      <dgm:prSet presAssocID="{44A6546A-FA18-46C2-B759-2F74696BA50A}" presName="LevelTwoTextNode" presStyleLbl="node4" presStyleIdx="1" presStyleCnt="6">
        <dgm:presLayoutVars>
          <dgm:chPref val="3"/>
        </dgm:presLayoutVars>
      </dgm:prSet>
      <dgm:spPr/>
      <dgm:t>
        <a:bodyPr/>
        <a:lstStyle/>
        <a:p>
          <a:endParaRPr lang="es-PE"/>
        </a:p>
      </dgm:t>
    </dgm:pt>
    <dgm:pt modelId="{681A11B4-9190-4360-85D7-9EADD8576385}" type="pres">
      <dgm:prSet presAssocID="{44A6546A-FA18-46C2-B759-2F74696BA50A}" presName="level3hierChild" presStyleCnt="0"/>
      <dgm:spPr/>
      <dgm:t>
        <a:bodyPr/>
        <a:lstStyle/>
        <a:p>
          <a:endParaRPr lang="es-PE"/>
        </a:p>
      </dgm:t>
    </dgm:pt>
    <dgm:pt modelId="{6D9BF655-CC7B-4F55-AD35-43B3515A9348}" type="pres">
      <dgm:prSet presAssocID="{524C31AA-97F4-4528-8D12-7AD753858E6A}" presName="conn2-1" presStyleLbl="parChTrans1D4" presStyleIdx="2" presStyleCnt="6"/>
      <dgm:spPr/>
      <dgm:t>
        <a:bodyPr/>
        <a:lstStyle/>
        <a:p>
          <a:endParaRPr lang="es-PE"/>
        </a:p>
      </dgm:t>
    </dgm:pt>
    <dgm:pt modelId="{B5709A15-C25D-4EED-9ADD-0C8BB842AB78}" type="pres">
      <dgm:prSet presAssocID="{524C31AA-97F4-4528-8D12-7AD753858E6A}" presName="connTx" presStyleLbl="parChTrans1D4" presStyleIdx="2" presStyleCnt="6"/>
      <dgm:spPr/>
      <dgm:t>
        <a:bodyPr/>
        <a:lstStyle/>
        <a:p>
          <a:endParaRPr lang="es-PE"/>
        </a:p>
      </dgm:t>
    </dgm:pt>
    <dgm:pt modelId="{C4DC30F3-741C-4513-8445-02826F59D98F}" type="pres">
      <dgm:prSet presAssocID="{90D5C25F-97B1-461A-839C-F6AC846504B5}" presName="root2" presStyleCnt="0"/>
      <dgm:spPr/>
      <dgm:t>
        <a:bodyPr/>
        <a:lstStyle/>
        <a:p>
          <a:endParaRPr lang="es-PE"/>
        </a:p>
      </dgm:t>
    </dgm:pt>
    <dgm:pt modelId="{83D28518-29FE-454B-9322-34ABDFDEE76C}" type="pres">
      <dgm:prSet presAssocID="{90D5C25F-97B1-461A-839C-F6AC846504B5}" presName="LevelTwoTextNode" presStyleLbl="node4" presStyleIdx="2" presStyleCnt="6">
        <dgm:presLayoutVars>
          <dgm:chPref val="3"/>
        </dgm:presLayoutVars>
      </dgm:prSet>
      <dgm:spPr/>
      <dgm:t>
        <a:bodyPr/>
        <a:lstStyle/>
        <a:p>
          <a:endParaRPr lang="es-PE"/>
        </a:p>
      </dgm:t>
    </dgm:pt>
    <dgm:pt modelId="{2DDB3F97-110D-492A-B9F2-C0992A2DC83A}" type="pres">
      <dgm:prSet presAssocID="{90D5C25F-97B1-461A-839C-F6AC846504B5}" presName="level3hierChild" presStyleCnt="0"/>
      <dgm:spPr/>
      <dgm:t>
        <a:bodyPr/>
        <a:lstStyle/>
        <a:p>
          <a:endParaRPr lang="es-PE"/>
        </a:p>
      </dgm:t>
    </dgm:pt>
    <dgm:pt modelId="{77A82D8B-DB87-4BA3-8B9A-19A54D552344}" type="pres">
      <dgm:prSet presAssocID="{09C26F3A-45C1-4E81-B55D-5A7BBB181CE7}" presName="conn2-1" presStyleLbl="parChTrans1D4" presStyleIdx="3" presStyleCnt="6"/>
      <dgm:spPr/>
      <dgm:t>
        <a:bodyPr/>
        <a:lstStyle/>
        <a:p>
          <a:endParaRPr lang="es-PE"/>
        </a:p>
      </dgm:t>
    </dgm:pt>
    <dgm:pt modelId="{AA5B1D56-0CF6-42EC-BD03-9F673D89E62B}" type="pres">
      <dgm:prSet presAssocID="{09C26F3A-45C1-4E81-B55D-5A7BBB181CE7}" presName="connTx" presStyleLbl="parChTrans1D4" presStyleIdx="3" presStyleCnt="6"/>
      <dgm:spPr/>
      <dgm:t>
        <a:bodyPr/>
        <a:lstStyle/>
        <a:p>
          <a:endParaRPr lang="es-PE"/>
        </a:p>
      </dgm:t>
    </dgm:pt>
    <dgm:pt modelId="{301447A9-565C-4A00-AB8D-5598EFC7FA3E}" type="pres">
      <dgm:prSet presAssocID="{EF0602C1-D7A3-4748-A4A6-E807FAE1C493}" presName="root2" presStyleCnt="0"/>
      <dgm:spPr/>
      <dgm:t>
        <a:bodyPr/>
        <a:lstStyle/>
        <a:p>
          <a:endParaRPr lang="es-PE"/>
        </a:p>
      </dgm:t>
    </dgm:pt>
    <dgm:pt modelId="{551FBAF4-98E5-466E-B1B1-49E5F1AD1B35}" type="pres">
      <dgm:prSet presAssocID="{EF0602C1-D7A3-4748-A4A6-E807FAE1C493}" presName="LevelTwoTextNode" presStyleLbl="node4" presStyleIdx="3" presStyleCnt="6">
        <dgm:presLayoutVars>
          <dgm:chPref val="3"/>
        </dgm:presLayoutVars>
      </dgm:prSet>
      <dgm:spPr/>
      <dgm:t>
        <a:bodyPr/>
        <a:lstStyle/>
        <a:p>
          <a:endParaRPr lang="es-PE"/>
        </a:p>
      </dgm:t>
    </dgm:pt>
    <dgm:pt modelId="{48D3FD5C-FDDA-4FE5-A8BB-A856F7447A38}" type="pres">
      <dgm:prSet presAssocID="{EF0602C1-D7A3-4748-A4A6-E807FAE1C493}" presName="level3hierChild" presStyleCnt="0"/>
      <dgm:spPr/>
      <dgm:t>
        <a:bodyPr/>
        <a:lstStyle/>
        <a:p>
          <a:endParaRPr lang="es-PE"/>
        </a:p>
      </dgm:t>
    </dgm:pt>
    <dgm:pt modelId="{2412CB74-0AF2-4281-BA99-858C2D01C5B3}" type="pres">
      <dgm:prSet presAssocID="{3E81F75F-51C0-4056-BC46-21E0852E4E15}" presName="conn2-1" presStyleLbl="parChTrans1D4" presStyleIdx="4" presStyleCnt="6"/>
      <dgm:spPr/>
      <dgm:t>
        <a:bodyPr/>
        <a:lstStyle/>
        <a:p>
          <a:endParaRPr lang="es-PE"/>
        </a:p>
      </dgm:t>
    </dgm:pt>
    <dgm:pt modelId="{2B50F5A2-D75D-40B0-A3E8-0F5178396430}" type="pres">
      <dgm:prSet presAssocID="{3E81F75F-51C0-4056-BC46-21E0852E4E15}" presName="connTx" presStyleLbl="parChTrans1D4" presStyleIdx="4" presStyleCnt="6"/>
      <dgm:spPr/>
      <dgm:t>
        <a:bodyPr/>
        <a:lstStyle/>
        <a:p>
          <a:endParaRPr lang="es-PE"/>
        </a:p>
      </dgm:t>
    </dgm:pt>
    <dgm:pt modelId="{F0A49DD7-419E-4C4C-99C5-35F88DDD5054}" type="pres">
      <dgm:prSet presAssocID="{AC70EEEB-30CA-4003-A0B7-8812F3498410}" presName="root2" presStyleCnt="0"/>
      <dgm:spPr/>
      <dgm:t>
        <a:bodyPr/>
        <a:lstStyle/>
        <a:p>
          <a:endParaRPr lang="es-PE"/>
        </a:p>
      </dgm:t>
    </dgm:pt>
    <dgm:pt modelId="{FD8BA293-2447-43B6-AD04-3EF2087EA06E}" type="pres">
      <dgm:prSet presAssocID="{AC70EEEB-30CA-4003-A0B7-8812F3498410}" presName="LevelTwoTextNode" presStyleLbl="node4" presStyleIdx="4" presStyleCnt="6">
        <dgm:presLayoutVars>
          <dgm:chPref val="3"/>
        </dgm:presLayoutVars>
      </dgm:prSet>
      <dgm:spPr/>
      <dgm:t>
        <a:bodyPr/>
        <a:lstStyle/>
        <a:p>
          <a:endParaRPr lang="es-PE"/>
        </a:p>
      </dgm:t>
    </dgm:pt>
    <dgm:pt modelId="{B752FD27-5F4F-4735-96C6-24AD681240AC}" type="pres">
      <dgm:prSet presAssocID="{AC70EEEB-30CA-4003-A0B7-8812F3498410}" presName="level3hierChild" presStyleCnt="0"/>
      <dgm:spPr/>
      <dgm:t>
        <a:bodyPr/>
        <a:lstStyle/>
        <a:p>
          <a:endParaRPr lang="es-PE"/>
        </a:p>
      </dgm:t>
    </dgm:pt>
    <dgm:pt modelId="{570F9DF1-FB88-4F4E-9227-07F80F9F4AD0}" type="pres">
      <dgm:prSet presAssocID="{6206D64B-3C7B-4644-B513-5B3ADB793DBD}" presName="conn2-1" presStyleLbl="parChTrans1D4" presStyleIdx="5" presStyleCnt="6"/>
      <dgm:spPr/>
      <dgm:t>
        <a:bodyPr/>
        <a:lstStyle/>
        <a:p>
          <a:endParaRPr lang="es-PE"/>
        </a:p>
      </dgm:t>
    </dgm:pt>
    <dgm:pt modelId="{8A481DED-9C0D-4E54-9EAE-EA9F665A02F8}" type="pres">
      <dgm:prSet presAssocID="{6206D64B-3C7B-4644-B513-5B3ADB793DBD}" presName="connTx" presStyleLbl="parChTrans1D4" presStyleIdx="5" presStyleCnt="6"/>
      <dgm:spPr/>
      <dgm:t>
        <a:bodyPr/>
        <a:lstStyle/>
        <a:p>
          <a:endParaRPr lang="es-PE"/>
        </a:p>
      </dgm:t>
    </dgm:pt>
    <dgm:pt modelId="{225020D8-0CF9-4AAB-B0AE-71037C601A45}" type="pres">
      <dgm:prSet presAssocID="{9166470A-BAC9-4EBE-A89E-7BE57C1B3E01}" presName="root2" presStyleCnt="0"/>
      <dgm:spPr/>
      <dgm:t>
        <a:bodyPr/>
        <a:lstStyle/>
        <a:p>
          <a:endParaRPr lang="es-PE"/>
        </a:p>
      </dgm:t>
    </dgm:pt>
    <dgm:pt modelId="{919C84D8-EB78-476F-ACC6-48CB45E1B45B}" type="pres">
      <dgm:prSet presAssocID="{9166470A-BAC9-4EBE-A89E-7BE57C1B3E01}" presName="LevelTwoTextNode" presStyleLbl="node4" presStyleIdx="5" presStyleCnt="6">
        <dgm:presLayoutVars>
          <dgm:chPref val="3"/>
        </dgm:presLayoutVars>
      </dgm:prSet>
      <dgm:spPr/>
      <dgm:t>
        <a:bodyPr/>
        <a:lstStyle/>
        <a:p>
          <a:endParaRPr lang="es-PE"/>
        </a:p>
      </dgm:t>
    </dgm:pt>
    <dgm:pt modelId="{D4538AA2-336C-40A6-9D8F-AE67A94F2593}" type="pres">
      <dgm:prSet presAssocID="{9166470A-BAC9-4EBE-A89E-7BE57C1B3E01}" presName="level3hierChild" presStyleCnt="0"/>
      <dgm:spPr/>
      <dgm:t>
        <a:bodyPr/>
        <a:lstStyle/>
        <a:p>
          <a:endParaRPr lang="es-PE"/>
        </a:p>
      </dgm:t>
    </dgm:pt>
    <dgm:pt modelId="{71AE05FB-FF80-44D0-97CF-6DD2AD04534D}" type="pres">
      <dgm:prSet presAssocID="{72BE9743-83F2-41A0-8CD9-68640E4D55D5}" presName="conn2-1" presStyleLbl="parChTrans1D3" presStyleIdx="2" presStyleCnt="4"/>
      <dgm:spPr/>
      <dgm:t>
        <a:bodyPr/>
        <a:lstStyle/>
        <a:p>
          <a:endParaRPr lang="es-PE"/>
        </a:p>
      </dgm:t>
    </dgm:pt>
    <dgm:pt modelId="{3BD590A0-6323-4A91-AC5D-1ECF84EC6694}" type="pres">
      <dgm:prSet presAssocID="{72BE9743-83F2-41A0-8CD9-68640E4D55D5}" presName="connTx" presStyleLbl="parChTrans1D3" presStyleIdx="2" presStyleCnt="4"/>
      <dgm:spPr/>
      <dgm:t>
        <a:bodyPr/>
        <a:lstStyle/>
        <a:p>
          <a:endParaRPr lang="es-PE"/>
        </a:p>
      </dgm:t>
    </dgm:pt>
    <dgm:pt modelId="{8AADC424-E805-4228-B05B-922622A32C68}" type="pres">
      <dgm:prSet presAssocID="{3A98647D-408B-43F4-8E23-4A1DC97B4EEC}" presName="root2" presStyleCnt="0"/>
      <dgm:spPr/>
      <dgm:t>
        <a:bodyPr/>
        <a:lstStyle/>
        <a:p>
          <a:endParaRPr lang="es-PE"/>
        </a:p>
      </dgm:t>
    </dgm:pt>
    <dgm:pt modelId="{31DF0866-EA56-40A1-8463-46307207F0C3}" type="pres">
      <dgm:prSet presAssocID="{3A98647D-408B-43F4-8E23-4A1DC97B4EEC}" presName="LevelTwoTextNode" presStyleLbl="node3" presStyleIdx="2" presStyleCnt="4">
        <dgm:presLayoutVars>
          <dgm:chPref val="3"/>
        </dgm:presLayoutVars>
      </dgm:prSet>
      <dgm:spPr/>
      <dgm:t>
        <a:bodyPr/>
        <a:lstStyle/>
        <a:p>
          <a:endParaRPr lang="es-PE"/>
        </a:p>
      </dgm:t>
    </dgm:pt>
    <dgm:pt modelId="{CEC47DFD-CF10-4980-BDF1-B3E4AA7DC2B7}" type="pres">
      <dgm:prSet presAssocID="{3A98647D-408B-43F4-8E23-4A1DC97B4EEC}" presName="level3hierChild" presStyleCnt="0"/>
      <dgm:spPr/>
      <dgm:t>
        <a:bodyPr/>
        <a:lstStyle/>
        <a:p>
          <a:endParaRPr lang="es-PE"/>
        </a:p>
      </dgm:t>
    </dgm:pt>
    <dgm:pt modelId="{FF2338FF-DCDA-474D-AD2E-D66522C4E7DB}" type="pres">
      <dgm:prSet presAssocID="{3FAA7322-01C6-4056-86B6-5A1A3E6A478C}" presName="conn2-1" presStyleLbl="parChTrans1D3" presStyleIdx="3" presStyleCnt="4"/>
      <dgm:spPr/>
      <dgm:t>
        <a:bodyPr/>
        <a:lstStyle/>
        <a:p>
          <a:endParaRPr lang="es-PE"/>
        </a:p>
      </dgm:t>
    </dgm:pt>
    <dgm:pt modelId="{88665A20-297D-46D2-8499-501C8A444CD7}" type="pres">
      <dgm:prSet presAssocID="{3FAA7322-01C6-4056-86B6-5A1A3E6A478C}" presName="connTx" presStyleLbl="parChTrans1D3" presStyleIdx="3" presStyleCnt="4"/>
      <dgm:spPr/>
      <dgm:t>
        <a:bodyPr/>
        <a:lstStyle/>
        <a:p>
          <a:endParaRPr lang="es-PE"/>
        </a:p>
      </dgm:t>
    </dgm:pt>
    <dgm:pt modelId="{E7AB3B9F-6A2E-41A1-ABBA-AF1AF683E2A6}" type="pres">
      <dgm:prSet presAssocID="{C74307ED-CA86-4A11-A79B-2E81F161829A}" presName="root2" presStyleCnt="0"/>
      <dgm:spPr/>
      <dgm:t>
        <a:bodyPr/>
        <a:lstStyle/>
        <a:p>
          <a:endParaRPr lang="es-PE"/>
        </a:p>
      </dgm:t>
    </dgm:pt>
    <dgm:pt modelId="{187DA08C-ABDA-4ED6-A0AA-B123848854F7}" type="pres">
      <dgm:prSet presAssocID="{C74307ED-CA86-4A11-A79B-2E81F161829A}" presName="LevelTwoTextNode" presStyleLbl="node3" presStyleIdx="3" presStyleCnt="4">
        <dgm:presLayoutVars>
          <dgm:chPref val="3"/>
        </dgm:presLayoutVars>
      </dgm:prSet>
      <dgm:spPr/>
      <dgm:t>
        <a:bodyPr/>
        <a:lstStyle/>
        <a:p>
          <a:endParaRPr lang="es-PE"/>
        </a:p>
      </dgm:t>
    </dgm:pt>
    <dgm:pt modelId="{9FB4537E-A5D6-455F-B0F8-F8707C3FA37E}" type="pres">
      <dgm:prSet presAssocID="{C74307ED-CA86-4A11-A79B-2E81F161829A}" presName="level3hierChild" presStyleCnt="0"/>
      <dgm:spPr/>
      <dgm:t>
        <a:bodyPr/>
        <a:lstStyle/>
        <a:p>
          <a:endParaRPr lang="es-PE"/>
        </a:p>
      </dgm:t>
    </dgm:pt>
  </dgm:ptLst>
  <dgm:cxnLst>
    <dgm:cxn modelId="{45A150C3-DBD6-482C-BDE2-C5A018DC1CD0}" type="presOf" srcId="{DA182DC6-C2F4-428A-9175-D0AE30E4A8CB}" destId="{8A6A7E1A-F6E6-442D-BDF2-E03D5A282E6C}" srcOrd="0" destOrd="0" presId="urn:microsoft.com/office/officeart/2005/8/layout/hierarchy2"/>
    <dgm:cxn modelId="{0CCA4C7E-4349-4CF5-A8CE-6930D37A4943}" type="presOf" srcId="{C1ABA7AD-D913-4726-B7E1-ACFC3A6040D1}" destId="{52561FD8-7752-4FF7-879B-A64507572E2D}" srcOrd="0" destOrd="0" presId="urn:microsoft.com/office/officeart/2005/8/layout/hierarchy2"/>
    <dgm:cxn modelId="{F946C4EA-5DFC-48E1-A2C3-6964ADF1EC5E}" type="presOf" srcId="{69219566-E590-4FEC-AA2F-8082F70BAD98}" destId="{55ABD110-6DD1-40D3-9B0C-31E87C741B1B}" srcOrd="1" destOrd="0" presId="urn:microsoft.com/office/officeart/2005/8/layout/hierarchy2"/>
    <dgm:cxn modelId="{38333989-5E70-4DA0-AA87-9F02AC052567}" srcId="{02FCA944-3A3C-4D8B-B871-36BBCD571B98}" destId="{CF8B6787-10DE-4FDE-A17A-724F2F5488CD}" srcOrd="0" destOrd="0" parTransId="{26F15F90-BA82-40B7-AD69-5B1E08CEC6DC}" sibTransId="{4179E909-393A-43E9-A57D-92BBC70A39BB}"/>
    <dgm:cxn modelId="{FF5BF58E-CB80-4CC9-A184-5F83FD3CCB83}" type="presOf" srcId="{B2D17A95-CFC4-43F8-A2B0-D56890D29624}" destId="{114D9882-13FC-4E70-900F-2AFE96C36302}" srcOrd="0" destOrd="0" presId="urn:microsoft.com/office/officeart/2005/8/layout/hierarchy2"/>
    <dgm:cxn modelId="{5B8A431F-B2AB-488D-B258-BC4E82C2774B}" type="presOf" srcId="{524C31AA-97F4-4528-8D12-7AD753858E6A}" destId="{B5709A15-C25D-4EED-9ADD-0C8BB842AB78}" srcOrd="1" destOrd="0" presId="urn:microsoft.com/office/officeart/2005/8/layout/hierarchy2"/>
    <dgm:cxn modelId="{9F2F30A1-E6AA-4DE8-B542-B7935CE29019}" type="presOf" srcId="{E3183813-E686-437C-BEC1-8DD53D3A60A2}" destId="{4FBE9A02-E46E-4BD7-9B41-41ADBBC31CD0}" srcOrd="1" destOrd="0" presId="urn:microsoft.com/office/officeart/2005/8/layout/hierarchy2"/>
    <dgm:cxn modelId="{E9D2C798-EF6C-437C-8EFE-6B9BCF0E0EB5}" srcId="{8E0E673F-9BD9-4BA7-A787-68DE129990CA}" destId="{90D5C25F-97B1-461A-839C-F6AC846504B5}" srcOrd="2" destOrd="0" parTransId="{524C31AA-97F4-4528-8D12-7AD753858E6A}" sibTransId="{CB0AFDD6-C1A0-48A6-B31C-BAFA1D356E1B}"/>
    <dgm:cxn modelId="{4B5BB3BB-2CDD-4ECA-ACD2-6F88882B2074}" type="presOf" srcId="{E9E50A6A-A43E-4892-9693-BB89E49254FC}" destId="{08F151CA-097C-451B-8D76-266480A3C2B1}" srcOrd="0" destOrd="0" presId="urn:microsoft.com/office/officeart/2005/8/layout/hierarchy2"/>
    <dgm:cxn modelId="{01C86F00-3221-4270-91C8-1DB9E99E58AD}" type="presOf" srcId="{524C31AA-97F4-4528-8D12-7AD753858E6A}" destId="{6D9BF655-CC7B-4F55-AD35-43B3515A9348}" srcOrd="0" destOrd="0" presId="urn:microsoft.com/office/officeart/2005/8/layout/hierarchy2"/>
    <dgm:cxn modelId="{C6D835B0-02DD-4CAD-A6A8-7BD9A4C9562A}" type="presOf" srcId="{639927BC-619D-4F56-A560-18D00B1B20FE}" destId="{B09CA763-B6F1-4AD3-A758-E213AF98025A}" srcOrd="0" destOrd="0" presId="urn:microsoft.com/office/officeart/2005/8/layout/hierarchy2"/>
    <dgm:cxn modelId="{08BF20CB-1379-4EDC-B908-24454657786D}" type="presOf" srcId="{8E0E673F-9BD9-4BA7-A787-68DE129990CA}" destId="{F84F4DAA-0E34-4736-BBF3-7C047A070A13}" srcOrd="0" destOrd="0" presId="urn:microsoft.com/office/officeart/2005/8/layout/hierarchy2"/>
    <dgm:cxn modelId="{D4DD817B-5A33-4AF0-8FFA-C0693892032D}" type="presOf" srcId="{02FCA944-3A3C-4D8B-B871-36BBCD571B98}" destId="{69BECE2B-8737-4B96-A347-02177400B196}" srcOrd="0" destOrd="0" presId="urn:microsoft.com/office/officeart/2005/8/layout/hierarchy2"/>
    <dgm:cxn modelId="{2920F83D-AF95-403F-B636-2A244A914B99}" type="presOf" srcId="{CF8B6787-10DE-4FDE-A17A-724F2F5488CD}" destId="{4EA9F5F7-82D7-4595-ACFF-7CBC3A45419D}" srcOrd="0" destOrd="0" presId="urn:microsoft.com/office/officeart/2005/8/layout/hierarchy2"/>
    <dgm:cxn modelId="{E86A633E-1494-4280-9A12-EF50A64DF6F5}" type="presOf" srcId="{90D5C25F-97B1-461A-839C-F6AC846504B5}" destId="{83D28518-29FE-454B-9322-34ABDFDEE76C}" srcOrd="0" destOrd="0" presId="urn:microsoft.com/office/officeart/2005/8/layout/hierarchy2"/>
    <dgm:cxn modelId="{72F78F9F-053B-46F5-8D0B-FE4BAED10063}" srcId="{8E0E673F-9BD9-4BA7-A787-68DE129990CA}" destId="{AC70EEEB-30CA-4003-A0B7-8812F3498410}" srcOrd="4" destOrd="0" parTransId="{3E81F75F-51C0-4056-BC46-21E0852E4E15}" sibTransId="{E47450E0-9D1C-48E7-9D77-B3A4DAEBB2D0}"/>
    <dgm:cxn modelId="{4E7C1303-3C10-4992-96D4-841E5FAF763D}" type="presOf" srcId="{9166470A-BAC9-4EBE-A89E-7BE57C1B3E01}" destId="{919C84D8-EB78-476F-ACC6-48CB45E1B45B}" srcOrd="0" destOrd="0" presId="urn:microsoft.com/office/officeart/2005/8/layout/hierarchy2"/>
    <dgm:cxn modelId="{6CA26283-5D75-4DC7-B0AE-73664EFEA5A4}" type="presOf" srcId="{09C26F3A-45C1-4E81-B55D-5A7BBB181CE7}" destId="{AA5B1D56-0CF6-42EC-BD03-9F673D89E62B}" srcOrd="1" destOrd="0" presId="urn:microsoft.com/office/officeart/2005/8/layout/hierarchy2"/>
    <dgm:cxn modelId="{82B279A6-E0FE-4F19-846A-C68AE5EFFA1E}" srcId="{8E0E673F-9BD9-4BA7-A787-68DE129990CA}" destId="{44A6546A-FA18-46C2-B759-2F74696BA50A}" srcOrd="1" destOrd="0" parTransId="{0900BBFF-726F-4DFE-8691-CE463EB2435F}" sibTransId="{011ADA9A-10BB-45E7-9541-A9332C39E910}"/>
    <dgm:cxn modelId="{D019D275-68FA-47BD-B994-C93ADD0BF5C8}" srcId="{8E0E673F-9BD9-4BA7-A787-68DE129990CA}" destId="{9166470A-BAC9-4EBE-A89E-7BE57C1B3E01}" srcOrd="5" destOrd="0" parTransId="{6206D64B-3C7B-4644-B513-5B3ADB793DBD}" sibTransId="{30F7F387-0DAA-4355-8C11-EE590D49394B}"/>
    <dgm:cxn modelId="{CA20C63B-E438-4E77-B7DF-1858B62487B8}" type="presOf" srcId="{6206D64B-3C7B-4644-B513-5B3ADB793DBD}" destId="{570F9DF1-FB88-4F4E-9227-07F80F9F4AD0}" srcOrd="0" destOrd="0" presId="urn:microsoft.com/office/officeart/2005/8/layout/hierarchy2"/>
    <dgm:cxn modelId="{AA3AE9BA-3E02-4394-AC85-22AC067D7F9D}" srcId="{CF8B6787-10DE-4FDE-A17A-724F2F5488CD}" destId="{639927BC-619D-4F56-A560-18D00B1B20FE}" srcOrd="1" destOrd="0" parTransId="{B2D17A95-CFC4-43F8-A2B0-D56890D29624}" sibTransId="{3C72DE36-1F46-4993-8BCB-A3D6D92D391F}"/>
    <dgm:cxn modelId="{5FC6D1D0-B9FC-4055-B200-FAD298727502}" type="presOf" srcId="{58FBC9BF-F2F1-4A26-95C3-2974B05B1220}" destId="{31837741-B1AF-4E06-84C2-C72A365ACF2A}" srcOrd="1" destOrd="0" presId="urn:microsoft.com/office/officeart/2005/8/layout/hierarchy2"/>
    <dgm:cxn modelId="{889059E5-5F5D-429B-8230-CE7A8ABF654A}" srcId="{CF8B6787-10DE-4FDE-A17A-724F2F5488CD}" destId="{C1ABA7AD-D913-4726-B7E1-ACFC3A6040D1}" srcOrd="0" destOrd="0" parTransId="{E9E50A6A-A43E-4892-9693-BB89E49254FC}" sibTransId="{5153798F-D80C-4C8E-AC5E-C1E49D500963}"/>
    <dgm:cxn modelId="{571FCCBB-27D1-4099-9463-D39DF087DD6C}" type="presOf" srcId="{09C26F3A-45C1-4E81-B55D-5A7BBB181CE7}" destId="{77A82D8B-DB87-4BA3-8B9A-19A54D552344}" srcOrd="0" destOrd="0" presId="urn:microsoft.com/office/officeart/2005/8/layout/hierarchy2"/>
    <dgm:cxn modelId="{F7B91204-756C-4EBF-B149-D776FCA21C09}" type="presOf" srcId="{72BE9743-83F2-41A0-8CD9-68640E4D55D5}" destId="{71AE05FB-FF80-44D0-97CF-6DD2AD04534D}" srcOrd="0" destOrd="0" presId="urn:microsoft.com/office/officeart/2005/8/layout/hierarchy2"/>
    <dgm:cxn modelId="{CB307F25-D9C7-40BD-AC38-64A6F4BE60F8}" srcId="{639927BC-619D-4F56-A560-18D00B1B20FE}" destId="{C74307ED-CA86-4A11-A79B-2E81F161829A}" srcOrd="3" destOrd="0" parTransId="{3FAA7322-01C6-4056-86B6-5A1A3E6A478C}" sibTransId="{9130DFB1-EB62-425C-A1F5-F8444B33DE59}"/>
    <dgm:cxn modelId="{C3545DEB-DB9F-4EE8-A984-16B3CEB1F8CA}" srcId="{639927BC-619D-4F56-A560-18D00B1B20FE}" destId="{3A98647D-408B-43F4-8E23-4A1DC97B4EEC}" srcOrd="2" destOrd="0" parTransId="{72BE9743-83F2-41A0-8CD9-68640E4D55D5}" sibTransId="{FE2C42A2-054F-4D95-A88F-B4E19D09077D}"/>
    <dgm:cxn modelId="{3EA0126D-3FA7-49D3-B5B6-11C471FC8C51}" type="presOf" srcId="{3FAA7322-01C6-4056-86B6-5A1A3E6A478C}" destId="{FF2338FF-DCDA-474D-AD2E-D66522C4E7DB}" srcOrd="0" destOrd="0" presId="urn:microsoft.com/office/officeart/2005/8/layout/hierarchy2"/>
    <dgm:cxn modelId="{1600153D-42BD-49FE-ADE6-7C83BA962C40}" type="presOf" srcId="{58FBC9BF-F2F1-4A26-95C3-2974B05B1220}" destId="{F5197397-95C8-464B-BFB5-DE7589E8D7F7}" srcOrd="0" destOrd="0" presId="urn:microsoft.com/office/officeart/2005/8/layout/hierarchy2"/>
    <dgm:cxn modelId="{A7F4E587-7671-4DBE-9DF0-4E47E9207445}" type="presOf" srcId="{E3183813-E686-437C-BEC1-8DD53D3A60A2}" destId="{548A7366-B134-4C29-9DE4-87386C8CEC94}" srcOrd="0" destOrd="0" presId="urn:microsoft.com/office/officeart/2005/8/layout/hierarchy2"/>
    <dgm:cxn modelId="{D10BB7F0-4BE2-4D66-9972-0D2022FFF415}" type="presOf" srcId="{3A98647D-408B-43F4-8E23-4A1DC97B4EEC}" destId="{31DF0866-EA56-40A1-8463-46307207F0C3}" srcOrd="0" destOrd="0" presId="urn:microsoft.com/office/officeart/2005/8/layout/hierarchy2"/>
    <dgm:cxn modelId="{0E1F5B4E-81F0-4E43-BE2D-D941F6F309F5}" srcId="{639927BC-619D-4F56-A560-18D00B1B20FE}" destId="{8E0E673F-9BD9-4BA7-A787-68DE129990CA}" srcOrd="1" destOrd="0" parTransId="{58FBC9BF-F2F1-4A26-95C3-2974B05B1220}" sibTransId="{8C7827B8-26D2-454E-B6D7-02CA3CA84B4D}"/>
    <dgm:cxn modelId="{0FE3F966-76FE-462D-8D11-FEFD1B325D27}" type="presOf" srcId="{69219566-E590-4FEC-AA2F-8082F70BAD98}" destId="{C4E2695A-C26B-4411-B358-1593A2B4A130}" srcOrd="0" destOrd="0" presId="urn:microsoft.com/office/officeart/2005/8/layout/hierarchy2"/>
    <dgm:cxn modelId="{C5D71BA7-8570-4E7B-9EC5-ABF51B10C1F3}" type="presOf" srcId="{B2D17A95-CFC4-43F8-A2B0-D56890D29624}" destId="{38051F76-CDC8-462B-9446-FA8338CBA4E9}" srcOrd="1" destOrd="0" presId="urn:microsoft.com/office/officeart/2005/8/layout/hierarchy2"/>
    <dgm:cxn modelId="{F49C791B-D458-4581-BABC-09F988C42121}" type="presOf" srcId="{6206D64B-3C7B-4644-B513-5B3ADB793DBD}" destId="{8A481DED-9C0D-4E54-9EAE-EA9F665A02F8}" srcOrd="1" destOrd="0" presId="urn:microsoft.com/office/officeart/2005/8/layout/hierarchy2"/>
    <dgm:cxn modelId="{8FB71E56-E8EF-4CCF-8F39-789AE7924F14}" type="presOf" srcId="{0900BBFF-726F-4DFE-8691-CE463EB2435F}" destId="{3B84EE13-0215-4509-A1FE-B1C5361D333D}" srcOrd="1" destOrd="0" presId="urn:microsoft.com/office/officeart/2005/8/layout/hierarchy2"/>
    <dgm:cxn modelId="{94128FBC-8ABC-4CA3-907E-B3227BBD574B}" srcId="{639927BC-619D-4F56-A560-18D00B1B20FE}" destId="{4AA1D661-D70E-4033-9C60-A78C5C8CFD7E}" srcOrd="0" destOrd="0" parTransId="{E3183813-E686-437C-BEC1-8DD53D3A60A2}" sibTransId="{07FF86DD-9DB0-4B35-AA9A-E465F194C62E}"/>
    <dgm:cxn modelId="{3F0F9953-4B52-45A7-9044-134DB8E416CA}" type="presOf" srcId="{3E81F75F-51C0-4056-BC46-21E0852E4E15}" destId="{2B50F5A2-D75D-40B0-A3E8-0F5178396430}" srcOrd="1" destOrd="0" presId="urn:microsoft.com/office/officeart/2005/8/layout/hierarchy2"/>
    <dgm:cxn modelId="{2E926A1C-009C-49B6-9961-34A376EA68A0}" type="presOf" srcId="{EF0602C1-D7A3-4748-A4A6-E807FAE1C493}" destId="{551FBAF4-98E5-466E-B1B1-49E5F1AD1B35}" srcOrd="0" destOrd="0" presId="urn:microsoft.com/office/officeart/2005/8/layout/hierarchy2"/>
    <dgm:cxn modelId="{A899D59C-4B82-40FE-97AC-FC8A839A4173}" type="presOf" srcId="{3FAA7322-01C6-4056-86B6-5A1A3E6A478C}" destId="{88665A20-297D-46D2-8499-501C8A444CD7}" srcOrd="1" destOrd="0" presId="urn:microsoft.com/office/officeart/2005/8/layout/hierarchy2"/>
    <dgm:cxn modelId="{2F3F78B3-C95F-4B2E-9700-5E6CF2E1BB97}" type="presOf" srcId="{4AA1D661-D70E-4033-9C60-A78C5C8CFD7E}" destId="{9122C94E-DF03-4D42-8AE0-695D81B77CB4}" srcOrd="0" destOrd="0" presId="urn:microsoft.com/office/officeart/2005/8/layout/hierarchy2"/>
    <dgm:cxn modelId="{D82B8FDB-947A-4184-9D92-D68F2CB50D60}" type="presOf" srcId="{0900BBFF-726F-4DFE-8691-CE463EB2435F}" destId="{4B0CCA67-1640-4733-9E77-D1D862E40DDB}" srcOrd="0" destOrd="0" presId="urn:microsoft.com/office/officeart/2005/8/layout/hierarchy2"/>
    <dgm:cxn modelId="{F71FA5B6-F909-44A6-B939-E0CD695CB3BF}" type="presOf" srcId="{44A6546A-FA18-46C2-B759-2F74696BA50A}" destId="{63831D42-25F2-43F2-85A1-D69D1C339A21}" srcOrd="0" destOrd="0" presId="urn:microsoft.com/office/officeart/2005/8/layout/hierarchy2"/>
    <dgm:cxn modelId="{AEEA0241-9A87-41B3-B705-B0FECB10BBB9}" type="presOf" srcId="{C74307ED-CA86-4A11-A79B-2E81F161829A}" destId="{187DA08C-ABDA-4ED6-A0AA-B123848854F7}" srcOrd="0" destOrd="0" presId="urn:microsoft.com/office/officeart/2005/8/layout/hierarchy2"/>
    <dgm:cxn modelId="{1DD068E4-692F-4FA2-8F18-89660E27A079}" type="presOf" srcId="{72BE9743-83F2-41A0-8CD9-68640E4D55D5}" destId="{3BD590A0-6323-4A91-AC5D-1ECF84EC6694}" srcOrd="1" destOrd="0" presId="urn:microsoft.com/office/officeart/2005/8/layout/hierarchy2"/>
    <dgm:cxn modelId="{3553983E-BC05-41B3-910E-3830A6E8A79C}" type="presOf" srcId="{3E81F75F-51C0-4056-BC46-21E0852E4E15}" destId="{2412CB74-0AF2-4281-BA99-858C2D01C5B3}" srcOrd="0" destOrd="0" presId="urn:microsoft.com/office/officeart/2005/8/layout/hierarchy2"/>
    <dgm:cxn modelId="{1A37CAF2-86DB-4804-9506-E4C69CF37EAC}" srcId="{8E0E673F-9BD9-4BA7-A787-68DE129990CA}" destId="{DA182DC6-C2F4-428A-9175-D0AE30E4A8CB}" srcOrd="0" destOrd="0" parTransId="{69219566-E590-4FEC-AA2F-8082F70BAD98}" sibTransId="{62DB38DD-9092-4F9C-A0F1-AFCDDF33E525}"/>
    <dgm:cxn modelId="{72B9107F-15F1-4307-8A89-BE5BD059D6FC}" srcId="{8E0E673F-9BD9-4BA7-A787-68DE129990CA}" destId="{EF0602C1-D7A3-4748-A4A6-E807FAE1C493}" srcOrd="3" destOrd="0" parTransId="{09C26F3A-45C1-4E81-B55D-5A7BBB181CE7}" sibTransId="{89F9AE86-CAD7-4D99-B51F-0A6FD2368CDC}"/>
    <dgm:cxn modelId="{2965F3F7-67CE-4AC5-958D-B1DF8FF9855D}" type="presOf" srcId="{AC70EEEB-30CA-4003-A0B7-8812F3498410}" destId="{FD8BA293-2447-43B6-AD04-3EF2087EA06E}" srcOrd="0" destOrd="0" presId="urn:microsoft.com/office/officeart/2005/8/layout/hierarchy2"/>
    <dgm:cxn modelId="{76F0B02F-5CF8-4A86-8511-1508ADE9E973}" type="presOf" srcId="{E9E50A6A-A43E-4892-9693-BB89E49254FC}" destId="{5C61221E-FD77-4798-924F-700191ECD4B2}" srcOrd="1" destOrd="0" presId="urn:microsoft.com/office/officeart/2005/8/layout/hierarchy2"/>
    <dgm:cxn modelId="{C4CB4C49-76EE-4B93-BED1-140DBE3EAD0E}" type="presParOf" srcId="{69BECE2B-8737-4B96-A347-02177400B196}" destId="{71DF5412-8A0B-47BC-8921-14370A241023}" srcOrd="0" destOrd="0" presId="urn:microsoft.com/office/officeart/2005/8/layout/hierarchy2"/>
    <dgm:cxn modelId="{FD5B36C5-A275-4D36-994F-7944DF8ACA6E}" type="presParOf" srcId="{71DF5412-8A0B-47BC-8921-14370A241023}" destId="{4EA9F5F7-82D7-4595-ACFF-7CBC3A45419D}" srcOrd="0" destOrd="0" presId="urn:microsoft.com/office/officeart/2005/8/layout/hierarchy2"/>
    <dgm:cxn modelId="{48944242-1D42-4F31-9FA4-6C45ACA36DCF}" type="presParOf" srcId="{71DF5412-8A0B-47BC-8921-14370A241023}" destId="{50784E84-F8EF-4A4C-BBE0-C0A2B406028D}" srcOrd="1" destOrd="0" presId="urn:microsoft.com/office/officeart/2005/8/layout/hierarchy2"/>
    <dgm:cxn modelId="{BDA2672E-0F2E-49EB-811E-1DAE5340D5A0}" type="presParOf" srcId="{50784E84-F8EF-4A4C-BBE0-C0A2B406028D}" destId="{08F151CA-097C-451B-8D76-266480A3C2B1}" srcOrd="0" destOrd="0" presId="urn:microsoft.com/office/officeart/2005/8/layout/hierarchy2"/>
    <dgm:cxn modelId="{8B9E515A-D77E-4113-B996-D8934C65B0F6}" type="presParOf" srcId="{08F151CA-097C-451B-8D76-266480A3C2B1}" destId="{5C61221E-FD77-4798-924F-700191ECD4B2}" srcOrd="0" destOrd="0" presId="urn:microsoft.com/office/officeart/2005/8/layout/hierarchy2"/>
    <dgm:cxn modelId="{5A3C8DCB-4A79-4D8A-9263-28A9510BC261}" type="presParOf" srcId="{50784E84-F8EF-4A4C-BBE0-C0A2B406028D}" destId="{4AA2C671-260E-4408-BC39-9F65BAF8C989}" srcOrd="1" destOrd="0" presId="urn:microsoft.com/office/officeart/2005/8/layout/hierarchy2"/>
    <dgm:cxn modelId="{6153318A-DC6B-4B69-BB9E-19D2C7A99099}" type="presParOf" srcId="{4AA2C671-260E-4408-BC39-9F65BAF8C989}" destId="{52561FD8-7752-4FF7-879B-A64507572E2D}" srcOrd="0" destOrd="0" presId="urn:microsoft.com/office/officeart/2005/8/layout/hierarchy2"/>
    <dgm:cxn modelId="{ACD61910-26CD-4FC1-BB53-D3144A244B29}" type="presParOf" srcId="{4AA2C671-260E-4408-BC39-9F65BAF8C989}" destId="{A5BC8C15-3287-4D03-8AF6-2900C5B96652}" srcOrd="1" destOrd="0" presId="urn:microsoft.com/office/officeart/2005/8/layout/hierarchy2"/>
    <dgm:cxn modelId="{0450EC77-5E3D-425E-84FC-E729BEE530C3}" type="presParOf" srcId="{50784E84-F8EF-4A4C-BBE0-C0A2B406028D}" destId="{114D9882-13FC-4E70-900F-2AFE96C36302}" srcOrd="2" destOrd="0" presId="urn:microsoft.com/office/officeart/2005/8/layout/hierarchy2"/>
    <dgm:cxn modelId="{22762DF9-7BFA-402E-BFB5-1827A09EF969}" type="presParOf" srcId="{114D9882-13FC-4E70-900F-2AFE96C36302}" destId="{38051F76-CDC8-462B-9446-FA8338CBA4E9}" srcOrd="0" destOrd="0" presId="urn:microsoft.com/office/officeart/2005/8/layout/hierarchy2"/>
    <dgm:cxn modelId="{51ABEF46-5170-41AE-AA31-79C2865371AE}" type="presParOf" srcId="{50784E84-F8EF-4A4C-BBE0-C0A2B406028D}" destId="{6F4F0BC4-FE7D-45BC-8119-EA3938F5E69E}" srcOrd="3" destOrd="0" presId="urn:microsoft.com/office/officeart/2005/8/layout/hierarchy2"/>
    <dgm:cxn modelId="{96BD6381-1E0A-4B6D-9263-386AF9089E80}" type="presParOf" srcId="{6F4F0BC4-FE7D-45BC-8119-EA3938F5E69E}" destId="{B09CA763-B6F1-4AD3-A758-E213AF98025A}" srcOrd="0" destOrd="0" presId="urn:microsoft.com/office/officeart/2005/8/layout/hierarchy2"/>
    <dgm:cxn modelId="{F8594BBD-F634-448A-9CA0-C0F02B77DE6F}" type="presParOf" srcId="{6F4F0BC4-FE7D-45BC-8119-EA3938F5E69E}" destId="{12ACF466-7C51-495D-9392-6108EBE52836}" srcOrd="1" destOrd="0" presId="urn:microsoft.com/office/officeart/2005/8/layout/hierarchy2"/>
    <dgm:cxn modelId="{B33C61E3-27A8-4AF8-9B78-289842C7545E}" type="presParOf" srcId="{12ACF466-7C51-495D-9392-6108EBE52836}" destId="{548A7366-B134-4C29-9DE4-87386C8CEC94}" srcOrd="0" destOrd="0" presId="urn:microsoft.com/office/officeart/2005/8/layout/hierarchy2"/>
    <dgm:cxn modelId="{073924E2-EB41-44A9-B9F1-D6C094C23A5A}" type="presParOf" srcId="{548A7366-B134-4C29-9DE4-87386C8CEC94}" destId="{4FBE9A02-E46E-4BD7-9B41-41ADBBC31CD0}" srcOrd="0" destOrd="0" presId="urn:microsoft.com/office/officeart/2005/8/layout/hierarchy2"/>
    <dgm:cxn modelId="{5E518245-FD92-4EBB-8B7D-97036DEF1715}" type="presParOf" srcId="{12ACF466-7C51-495D-9392-6108EBE52836}" destId="{84382012-6C82-49FE-9CE3-66D4D18AEB94}" srcOrd="1" destOrd="0" presId="urn:microsoft.com/office/officeart/2005/8/layout/hierarchy2"/>
    <dgm:cxn modelId="{54E5C8B9-7F15-4D3E-98BB-AB4D29DB03A8}" type="presParOf" srcId="{84382012-6C82-49FE-9CE3-66D4D18AEB94}" destId="{9122C94E-DF03-4D42-8AE0-695D81B77CB4}" srcOrd="0" destOrd="0" presId="urn:microsoft.com/office/officeart/2005/8/layout/hierarchy2"/>
    <dgm:cxn modelId="{D07726DF-ED39-416A-B9CF-1243060CF7F8}" type="presParOf" srcId="{84382012-6C82-49FE-9CE3-66D4D18AEB94}" destId="{BACCBC33-E61B-4C19-AEF4-118E522F7EB8}" srcOrd="1" destOrd="0" presId="urn:microsoft.com/office/officeart/2005/8/layout/hierarchy2"/>
    <dgm:cxn modelId="{515A312C-895F-4F46-BCB7-4FFDDDFA318F}" type="presParOf" srcId="{12ACF466-7C51-495D-9392-6108EBE52836}" destId="{F5197397-95C8-464B-BFB5-DE7589E8D7F7}" srcOrd="2" destOrd="0" presId="urn:microsoft.com/office/officeart/2005/8/layout/hierarchy2"/>
    <dgm:cxn modelId="{770ED408-5F67-4CF5-9490-D1CD103682FD}" type="presParOf" srcId="{F5197397-95C8-464B-BFB5-DE7589E8D7F7}" destId="{31837741-B1AF-4E06-84C2-C72A365ACF2A}" srcOrd="0" destOrd="0" presId="urn:microsoft.com/office/officeart/2005/8/layout/hierarchy2"/>
    <dgm:cxn modelId="{75D3C7C3-0798-467F-9580-F6C9F9C21825}" type="presParOf" srcId="{12ACF466-7C51-495D-9392-6108EBE52836}" destId="{767DDBB8-36FC-4F0A-AE52-327EA74E77F5}" srcOrd="3" destOrd="0" presId="urn:microsoft.com/office/officeart/2005/8/layout/hierarchy2"/>
    <dgm:cxn modelId="{9F9D7C22-CACB-42D4-AE51-B073E07880A1}" type="presParOf" srcId="{767DDBB8-36FC-4F0A-AE52-327EA74E77F5}" destId="{F84F4DAA-0E34-4736-BBF3-7C047A070A13}" srcOrd="0" destOrd="0" presId="urn:microsoft.com/office/officeart/2005/8/layout/hierarchy2"/>
    <dgm:cxn modelId="{AA9F7719-2233-48E3-8D26-C9B138DEDD54}" type="presParOf" srcId="{767DDBB8-36FC-4F0A-AE52-327EA74E77F5}" destId="{2E98D7E6-ADDA-48ED-BF4A-E635C8068217}" srcOrd="1" destOrd="0" presId="urn:microsoft.com/office/officeart/2005/8/layout/hierarchy2"/>
    <dgm:cxn modelId="{EAC6150E-0F16-496B-B015-6465B9A83506}" type="presParOf" srcId="{2E98D7E6-ADDA-48ED-BF4A-E635C8068217}" destId="{C4E2695A-C26B-4411-B358-1593A2B4A130}" srcOrd="0" destOrd="0" presId="urn:microsoft.com/office/officeart/2005/8/layout/hierarchy2"/>
    <dgm:cxn modelId="{09ACC531-DEBC-4171-A995-701473E25B6D}" type="presParOf" srcId="{C4E2695A-C26B-4411-B358-1593A2B4A130}" destId="{55ABD110-6DD1-40D3-9B0C-31E87C741B1B}" srcOrd="0" destOrd="0" presId="urn:microsoft.com/office/officeart/2005/8/layout/hierarchy2"/>
    <dgm:cxn modelId="{EA028DF7-E994-4B42-BDAE-214CFC523E06}" type="presParOf" srcId="{2E98D7E6-ADDA-48ED-BF4A-E635C8068217}" destId="{E2FF84DE-B5A1-4DB9-8216-569A388E744C}" srcOrd="1" destOrd="0" presId="urn:microsoft.com/office/officeart/2005/8/layout/hierarchy2"/>
    <dgm:cxn modelId="{8456C389-4FA3-42F1-A9FB-5380AEB748B7}" type="presParOf" srcId="{E2FF84DE-B5A1-4DB9-8216-569A388E744C}" destId="{8A6A7E1A-F6E6-442D-BDF2-E03D5A282E6C}" srcOrd="0" destOrd="0" presId="urn:microsoft.com/office/officeart/2005/8/layout/hierarchy2"/>
    <dgm:cxn modelId="{58DB4FBB-768F-45F4-8C74-2F495C9CEF61}" type="presParOf" srcId="{E2FF84DE-B5A1-4DB9-8216-569A388E744C}" destId="{72581522-73A1-4B36-AD07-9EFD091BFDFE}" srcOrd="1" destOrd="0" presId="urn:microsoft.com/office/officeart/2005/8/layout/hierarchy2"/>
    <dgm:cxn modelId="{EB838A76-2744-40FD-A83F-B38BE730BC8A}" type="presParOf" srcId="{2E98D7E6-ADDA-48ED-BF4A-E635C8068217}" destId="{4B0CCA67-1640-4733-9E77-D1D862E40DDB}" srcOrd="2" destOrd="0" presId="urn:microsoft.com/office/officeart/2005/8/layout/hierarchy2"/>
    <dgm:cxn modelId="{9A33A780-7BF8-44C5-A724-FFFA4EB22A0D}" type="presParOf" srcId="{4B0CCA67-1640-4733-9E77-D1D862E40DDB}" destId="{3B84EE13-0215-4509-A1FE-B1C5361D333D}" srcOrd="0" destOrd="0" presId="urn:microsoft.com/office/officeart/2005/8/layout/hierarchy2"/>
    <dgm:cxn modelId="{1342E565-7727-4CFC-829F-055D0F15F930}" type="presParOf" srcId="{2E98D7E6-ADDA-48ED-BF4A-E635C8068217}" destId="{2B6E2ADF-E7D0-45A7-8032-A8EF7885E4F1}" srcOrd="3" destOrd="0" presId="urn:microsoft.com/office/officeart/2005/8/layout/hierarchy2"/>
    <dgm:cxn modelId="{45141053-94CC-4BB4-A300-1FAD07EE463C}" type="presParOf" srcId="{2B6E2ADF-E7D0-45A7-8032-A8EF7885E4F1}" destId="{63831D42-25F2-43F2-85A1-D69D1C339A21}" srcOrd="0" destOrd="0" presId="urn:microsoft.com/office/officeart/2005/8/layout/hierarchy2"/>
    <dgm:cxn modelId="{DE4109B6-1630-4AF4-8927-D1B7AC391E99}" type="presParOf" srcId="{2B6E2ADF-E7D0-45A7-8032-A8EF7885E4F1}" destId="{681A11B4-9190-4360-85D7-9EADD8576385}" srcOrd="1" destOrd="0" presId="urn:microsoft.com/office/officeart/2005/8/layout/hierarchy2"/>
    <dgm:cxn modelId="{19F12459-0585-41A3-AD22-4ABB19AC5F69}" type="presParOf" srcId="{2E98D7E6-ADDA-48ED-BF4A-E635C8068217}" destId="{6D9BF655-CC7B-4F55-AD35-43B3515A9348}" srcOrd="4" destOrd="0" presId="urn:microsoft.com/office/officeart/2005/8/layout/hierarchy2"/>
    <dgm:cxn modelId="{A63193AE-73B5-4B59-9D3D-9DE8942C9137}" type="presParOf" srcId="{6D9BF655-CC7B-4F55-AD35-43B3515A9348}" destId="{B5709A15-C25D-4EED-9ADD-0C8BB842AB78}" srcOrd="0" destOrd="0" presId="urn:microsoft.com/office/officeart/2005/8/layout/hierarchy2"/>
    <dgm:cxn modelId="{1758CED7-5252-449E-813D-28E53E1D21EC}" type="presParOf" srcId="{2E98D7E6-ADDA-48ED-BF4A-E635C8068217}" destId="{C4DC30F3-741C-4513-8445-02826F59D98F}" srcOrd="5" destOrd="0" presId="urn:microsoft.com/office/officeart/2005/8/layout/hierarchy2"/>
    <dgm:cxn modelId="{640C1523-1356-435C-BF78-B3630FF92EE8}" type="presParOf" srcId="{C4DC30F3-741C-4513-8445-02826F59D98F}" destId="{83D28518-29FE-454B-9322-34ABDFDEE76C}" srcOrd="0" destOrd="0" presId="urn:microsoft.com/office/officeart/2005/8/layout/hierarchy2"/>
    <dgm:cxn modelId="{C571EA47-ABAC-44EC-B0F5-E8B7863591A2}" type="presParOf" srcId="{C4DC30F3-741C-4513-8445-02826F59D98F}" destId="{2DDB3F97-110D-492A-B9F2-C0992A2DC83A}" srcOrd="1" destOrd="0" presId="urn:microsoft.com/office/officeart/2005/8/layout/hierarchy2"/>
    <dgm:cxn modelId="{AA25FEFD-3400-4E05-995B-7EBDA70960AE}" type="presParOf" srcId="{2E98D7E6-ADDA-48ED-BF4A-E635C8068217}" destId="{77A82D8B-DB87-4BA3-8B9A-19A54D552344}" srcOrd="6" destOrd="0" presId="urn:microsoft.com/office/officeart/2005/8/layout/hierarchy2"/>
    <dgm:cxn modelId="{AAF82191-855A-4276-AB56-8D2804EABEC8}" type="presParOf" srcId="{77A82D8B-DB87-4BA3-8B9A-19A54D552344}" destId="{AA5B1D56-0CF6-42EC-BD03-9F673D89E62B}" srcOrd="0" destOrd="0" presId="urn:microsoft.com/office/officeart/2005/8/layout/hierarchy2"/>
    <dgm:cxn modelId="{8E76021B-4D48-4FF2-99BE-356F1C38D1E8}" type="presParOf" srcId="{2E98D7E6-ADDA-48ED-BF4A-E635C8068217}" destId="{301447A9-565C-4A00-AB8D-5598EFC7FA3E}" srcOrd="7" destOrd="0" presId="urn:microsoft.com/office/officeart/2005/8/layout/hierarchy2"/>
    <dgm:cxn modelId="{AF790E5A-DCCB-4A9F-869E-DAB03B5D4563}" type="presParOf" srcId="{301447A9-565C-4A00-AB8D-5598EFC7FA3E}" destId="{551FBAF4-98E5-466E-B1B1-49E5F1AD1B35}" srcOrd="0" destOrd="0" presId="urn:microsoft.com/office/officeart/2005/8/layout/hierarchy2"/>
    <dgm:cxn modelId="{A1FA900C-BCE4-4074-8760-532F21363775}" type="presParOf" srcId="{301447A9-565C-4A00-AB8D-5598EFC7FA3E}" destId="{48D3FD5C-FDDA-4FE5-A8BB-A856F7447A38}" srcOrd="1" destOrd="0" presId="urn:microsoft.com/office/officeart/2005/8/layout/hierarchy2"/>
    <dgm:cxn modelId="{1DA6E106-92C9-4E3B-B4C9-665171FD5F69}" type="presParOf" srcId="{2E98D7E6-ADDA-48ED-BF4A-E635C8068217}" destId="{2412CB74-0AF2-4281-BA99-858C2D01C5B3}" srcOrd="8" destOrd="0" presId="urn:microsoft.com/office/officeart/2005/8/layout/hierarchy2"/>
    <dgm:cxn modelId="{945AB30F-FBB4-46AE-8EF8-879105DAEFB4}" type="presParOf" srcId="{2412CB74-0AF2-4281-BA99-858C2D01C5B3}" destId="{2B50F5A2-D75D-40B0-A3E8-0F5178396430}" srcOrd="0" destOrd="0" presId="urn:microsoft.com/office/officeart/2005/8/layout/hierarchy2"/>
    <dgm:cxn modelId="{F2DB130D-2DF2-4BD6-A0C8-401E7A5FFD79}" type="presParOf" srcId="{2E98D7E6-ADDA-48ED-BF4A-E635C8068217}" destId="{F0A49DD7-419E-4C4C-99C5-35F88DDD5054}" srcOrd="9" destOrd="0" presId="urn:microsoft.com/office/officeart/2005/8/layout/hierarchy2"/>
    <dgm:cxn modelId="{27E772A9-801D-435C-BDEC-AECCF52F37ED}" type="presParOf" srcId="{F0A49DD7-419E-4C4C-99C5-35F88DDD5054}" destId="{FD8BA293-2447-43B6-AD04-3EF2087EA06E}" srcOrd="0" destOrd="0" presId="urn:microsoft.com/office/officeart/2005/8/layout/hierarchy2"/>
    <dgm:cxn modelId="{4587B4F4-4EB7-4A8E-B970-7DD07370633F}" type="presParOf" srcId="{F0A49DD7-419E-4C4C-99C5-35F88DDD5054}" destId="{B752FD27-5F4F-4735-96C6-24AD681240AC}" srcOrd="1" destOrd="0" presId="urn:microsoft.com/office/officeart/2005/8/layout/hierarchy2"/>
    <dgm:cxn modelId="{43501CDD-6C42-4225-9E84-ABA295EE38F4}" type="presParOf" srcId="{2E98D7E6-ADDA-48ED-BF4A-E635C8068217}" destId="{570F9DF1-FB88-4F4E-9227-07F80F9F4AD0}" srcOrd="10" destOrd="0" presId="urn:microsoft.com/office/officeart/2005/8/layout/hierarchy2"/>
    <dgm:cxn modelId="{B29DC63A-88C6-4D63-9F57-26BC482A551C}" type="presParOf" srcId="{570F9DF1-FB88-4F4E-9227-07F80F9F4AD0}" destId="{8A481DED-9C0D-4E54-9EAE-EA9F665A02F8}" srcOrd="0" destOrd="0" presId="urn:microsoft.com/office/officeart/2005/8/layout/hierarchy2"/>
    <dgm:cxn modelId="{E9B5418A-D9F1-4A9D-9EBA-F268571834E1}" type="presParOf" srcId="{2E98D7E6-ADDA-48ED-BF4A-E635C8068217}" destId="{225020D8-0CF9-4AAB-B0AE-71037C601A45}" srcOrd="11" destOrd="0" presId="urn:microsoft.com/office/officeart/2005/8/layout/hierarchy2"/>
    <dgm:cxn modelId="{B973140E-51A7-4BB5-A58C-80BE7D21C9D0}" type="presParOf" srcId="{225020D8-0CF9-4AAB-B0AE-71037C601A45}" destId="{919C84D8-EB78-476F-ACC6-48CB45E1B45B}" srcOrd="0" destOrd="0" presId="urn:microsoft.com/office/officeart/2005/8/layout/hierarchy2"/>
    <dgm:cxn modelId="{F5C07EE2-B883-4BD4-AEEC-8D78107DD567}" type="presParOf" srcId="{225020D8-0CF9-4AAB-B0AE-71037C601A45}" destId="{D4538AA2-336C-40A6-9D8F-AE67A94F2593}" srcOrd="1" destOrd="0" presId="urn:microsoft.com/office/officeart/2005/8/layout/hierarchy2"/>
    <dgm:cxn modelId="{AC2FA8F2-1DCA-4AB4-8834-B22FA27DC5E4}" type="presParOf" srcId="{12ACF466-7C51-495D-9392-6108EBE52836}" destId="{71AE05FB-FF80-44D0-97CF-6DD2AD04534D}" srcOrd="4" destOrd="0" presId="urn:microsoft.com/office/officeart/2005/8/layout/hierarchy2"/>
    <dgm:cxn modelId="{01FAE831-E88F-4B57-B3F5-ED36F1440C1E}" type="presParOf" srcId="{71AE05FB-FF80-44D0-97CF-6DD2AD04534D}" destId="{3BD590A0-6323-4A91-AC5D-1ECF84EC6694}" srcOrd="0" destOrd="0" presId="urn:microsoft.com/office/officeart/2005/8/layout/hierarchy2"/>
    <dgm:cxn modelId="{461DAB6B-31A9-4A2C-9223-9E0BB1B741FC}" type="presParOf" srcId="{12ACF466-7C51-495D-9392-6108EBE52836}" destId="{8AADC424-E805-4228-B05B-922622A32C68}" srcOrd="5" destOrd="0" presId="urn:microsoft.com/office/officeart/2005/8/layout/hierarchy2"/>
    <dgm:cxn modelId="{D4E36958-3A8C-4B31-A33C-215D17003F92}" type="presParOf" srcId="{8AADC424-E805-4228-B05B-922622A32C68}" destId="{31DF0866-EA56-40A1-8463-46307207F0C3}" srcOrd="0" destOrd="0" presId="urn:microsoft.com/office/officeart/2005/8/layout/hierarchy2"/>
    <dgm:cxn modelId="{EE1EB82C-3E03-4B7D-980F-426930CB84D1}" type="presParOf" srcId="{8AADC424-E805-4228-B05B-922622A32C68}" destId="{CEC47DFD-CF10-4980-BDF1-B3E4AA7DC2B7}" srcOrd="1" destOrd="0" presId="urn:microsoft.com/office/officeart/2005/8/layout/hierarchy2"/>
    <dgm:cxn modelId="{90C36115-5C3C-4A4E-BF93-EDBD32AD5D59}" type="presParOf" srcId="{12ACF466-7C51-495D-9392-6108EBE52836}" destId="{FF2338FF-DCDA-474D-AD2E-D66522C4E7DB}" srcOrd="6" destOrd="0" presId="urn:microsoft.com/office/officeart/2005/8/layout/hierarchy2"/>
    <dgm:cxn modelId="{DBCF19BC-D779-40A6-B767-05DE43FA6ECB}" type="presParOf" srcId="{FF2338FF-DCDA-474D-AD2E-D66522C4E7DB}" destId="{88665A20-297D-46D2-8499-501C8A444CD7}" srcOrd="0" destOrd="0" presId="urn:microsoft.com/office/officeart/2005/8/layout/hierarchy2"/>
    <dgm:cxn modelId="{4C96440B-926C-4CA9-AD7C-8A27FF1EEE30}" type="presParOf" srcId="{12ACF466-7C51-495D-9392-6108EBE52836}" destId="{E7AB3B9F-6A2E-41A1-ABBA-AF1AF683E2A6}" srcOrd="7" destOrd="0" presId="urn:microsoft.com/office/officeart/2005/8/layout/hierarchy2"/>
    <dgm:cxn modelId="{104FA48B-37E9-4F10-8D24-48BB7DC07A56}" type="presParOf" srcId="{E7AB3B9F-6A2E-41A1-ABBA-AF1AF683E2A6}" destId="{187DA08C-ABDA-4ED6-A0AA-B123848854F7}" srcOrd="0" destOrd="0" presId="urn:microsoft.com/office/officeart/2005/8/layout/hierarchy2"/>
    <dgm:cxn modelId="{01457914-8832-4665-A590-EE5ADD072DAB}" type="presParOf" srcId="{E7AB3B9F-6A2E-41A1-ABBA-AF1AF683E2A6}" destId="{9FB4537E-A5D6-455F-B0F8-F8707C3FA37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AB1970-C0B1-4714-9502-FFAB6DF4C6D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PE"/>
        </a:p>
      </dgm:t>
    </dgm:pt>
    <dgm:pt modelId="{3CA2B01F-5E94-4423-A380-782A789687CA}">
      <dgm:prSet phldrT="[Texto]" custT="1"/>
      <dgm:spPr/>
      <dgm:t>
        <a:bodyPr/>
        <a:lstStyle/>
        <a:p>
          <a:r>
            <a:rPr lang="es-PE" sz="3600" dirty="0" smtClean="0">
              <a:solidFill>
                <a:srgbClr val="FFFF00"/>
              </a:solidFill>
            </a:rPr>
            <a:t>Modelo del Pasivo Financiero</a:t>
          </a:r>
          <a:endParaRPr lang="es-PE" sz="3600" dirty="0">
            <a:solidFill>
              <a:srgbClr val="FFFF00"/>
            </a:solidFill>
          </a:endParaRPr>
        </a:p>
      </dgm:t>
    </dgm:pt>
    <dgm:pt modelId="{B7F773B7-BA59-463A-849F-90F7374B2126}" type="parTrans" cxnId="{6D3438E0-F254-4297-B049-A1BCF74ACE90}">
      <dgm:prSet/>
      <dgm:spPr/>
      <dgm:t>
        <a:bodyPr/>
        <a:lstStyle/>
        <a:p>
          <a:endParaRPr lang="es-PE"/>
        </a:p>
      </dgm:t>
    </dgm:pt>
    <dgm:pt modelId="{EF8E4BF4-CD8E-4286-8C08-C4773C87A72C}" type="sibTrans" cxnId="{6D3438E0-F254-4297-B049-A1BCF74ACE90}">
      <dgm:prSet/>
      <dgm:spPr/>
      <dgm:t>
        <a:bodyPr/>
        <a:lstStyle/>
        <a:p>
          <a:endParaRPr lang="es-PE"/>
        </a:p>
      </dgm:t>
    </dgm:pt>
    <dgm:pt modelId="{263E3108-08AB-4004-9C87-D54DD0CB473D}">
      <dgm:prSet phldrT="[Texto]" custT="1"/>
      <dgm:spPr/>
      <dgm:t>
        <a:bodyPr/>
        <a:lstStyle/>
        <a:p>
          <a:pPr algn="just"/>
          <a:r>
            <a:rPr lang="es-MX" sz="1800" b="1" dirty="0" smtClean="0">
              <a:solidFill>
                <a:srgbClr val="FFFF00"/>
              </a:solidFill>
              <a:effectLst>
                <a:outerShdw blurRad="38100" dist="38100" dir="2700000" algn="tl">
                  <a:srgbClr val="000000">
                    <a:alpha val="43137"/>
                  </a:srgbClr>
                </a:outerShdw>
              </a:effectLst>
            </a:rPr>
            <a:t>Reconocimiento:</a:t>
          </a:r>
          <a:r>
            <a:rPr lang="es-MX" sz="1800" b="1" dirty="0" smtClean="0">
              <a:solidFill>
                <a:schemeClr val="accent2">
                  <a:lumMod val="50000"/>
                </a:schemeClr>
              </a:solidFill>
              <a:effectLst>
                <a:outerShdw blurRad="38100" dist="38100" dir="2700000" algn="tl">
                  <a:srgbClr val="000000">
                    <a:alpha val="43137"/>
                  </a:srgbClr>
                </a:outerShdw>
              </a:effectLst>
            </a:rPr>
            <a:t> </a:t>
          </a:r>
          <a:r>
            <a:rPr lang="es-MX" sz="1800" b="0" dirty="0" smtClean="0"/>
            <a:t>La entidad concedente tiene obligación incondicional de pagar efectivo u otro activo financiero al operador, por la construcción, desarrollo, adquisición o mejora de un activo de concesión de servicios.</a:t>
          </a:r>
          <a:endParaRPr lang="es-PE" sz="1800" b="1" dirty="0">
            <a:solidFill>
              <a:schemeClr val="accent2">
                <a:lumMod val="50000"/>
              </a:schemeClr>
            </a:solidFill>
            <a:effectLst>
              <a:outerShdw blurRad="38100" dist="38100" dir="2700000" algn="tl">
                <a:srgbClr val="000000">
                  <a:alpha val="43137"/>
                </a:srgbClr>
              </a:outerShdw>
            </a:effectLst>
          </a:endParaRPr>
        </a:p>
      </dgm:t>
    </dgm:pt>
    <dgm:pt modelId="{623FD67E-8B14-49C5-8574-AEBA8B7C019B}" type="parTrans" cxnId="{D1516226-98C2-4D55-8124-DE3955A1C89D}">
      <dgm:prSet/>
      <dgm:spPr/>
      <dgm:t>
        <a:bodyPr/>
        <a:lstStyle/>
        <a:p>
          <a:endParaRPr lang="es-PE"/>
        </a:p>
      </dgm:t>
    </dgm:pt>
    <dgm:pt modelId="{4351DB5B-0B2B-4A3C-BA86-60813EEB7C30}" type="sibTrans" cxnId="{D1516226-98C2-4D55-8124-DE3955A1C89D}">
      <dgm:prSet/>
      <dgm:spPr/>
      <dgm:t>
        <a:bodyPr/>
        <a:lstStyle/>
        <a:p>
          <a:endParaRPr lang="es-PE"/>
        </a:p>
      </dgm:t>
    </dgm:pt>
    <dgm:pt modelId="{639BB3F9-D58C-4E32-8BA6-8BD52715C1D4}">
      <dgm:prSet phldrT="[Texto]" custT="1"/>
      <dgm:spPr/>
      <dgm:t>
        <a:bodyPr/>
        <a:lstStyle/>
        <a:p>
          <a:pPr algn="l"/>
          <a:r>
            <a:rPr lang="es-PE" sz="1800" b="1" smtClean="0">
              <a:solidFill>
                <a:srgbClr val="FFFF00"/>
              </a:solidFill>
              <a:effectLst>
                <a:outerShdw blurRad="38100" dist="38100" dir="2700000" algn="tl">
                  <a:srgbClr val="000000">
                    <a:alpha val="43137"/>
                  </a:srgbClr>
                </a:outerShdw>
              </a:effectLst>
            </a:rPr>
            <a:t>Medición</a:t>
          </a:r>
          <a:r>
            <a:rPr lang="es-PE" sz="1800" b="1" smtClean="0">
              <a:solidFill>
                <a:schemeClr val="accent2">
                  <a:lumMod val="50000"/>
                </a:schemeClr>
              </a:solidFill>
              <a:effectLst>
                <a:outerShdw blurRad="38100" dist="38100" dir="2700000" algn="tl">
                  <a:srgbClr val="000000">
                    <a:alpha val="43137"/>
                  </a:srgbClr>
                </a:outerShdw>
              </a:effectLst>
            </a:rPr>
            <a:t>:</a:t>
          </a:r>
          <a:endParaRPr lang="es-PE" sz="1800" b="1" dirty="0">
            <a:solidFill>
              <a:schemeClr val="accent2">
                <a:lumMod val="50000"/>
              </a:schemeClr>
            </a:solidFill>
            <a:effectLst>
              <a:outerShdw blurRad="38100" dist="38100" dir="2700000" algn="tl">
                <a:srgbClr val="000000">
                  <a:alpha val="43137"/>
                </a:srgbClr>
              </a:outerShdw>
            </a:effectLst>
          </a:endParaRPr>
        </a:p>
      </dgm:t>
    </dgm:pt>
    <dgm:pt modelId="{7CD442FB-67C9-4428-9F9B-ED8C9EAE571B}" type="parTrans" cxnId="{365A8DA7-8B2F-4E28-9A87-3D646EE4A971}">
      <dgm:prSet/>
      <dgm:spPr/>
      <dgm:t>
        <a:bodyPr/>
        <a:lstStyle/>
        <a:p>
          <a:endParaRPr lang="es-PE"/>
        </a:p>
      </dgm:t>
    </dgm:pt>
    <dgm:pt modelId="{9F83446C-F9E7-4525-A013-80F686F4D189}" type="sibTrans" cxnId="{365A8DA7-8B2F-4E28-9A87-3D646EE4A971}">
      <dgm:prSet/>
      <dgm:spPr/>
      <dgm:t>
        <a:bodyPr/>
        <a:lstStyle/>
        <a:p>
          <a:endParaRPr lang="es-PE"/>
        </a:p>
      </dgm:t>
    </dgm:pt>
    <dgm:pt modelId="{F1128772-6EE2-4C19-A585-DF7AB8CB2061}">
      <dgm:prSet custT="1"/>
      <dgm:spPr/>
      <dgm:t>
        <a:bodyPr/>
        <a:lstStyle/>
        <a:p>
          <a:pPr algn="just"/>
          <a:r>
            <a:rPr lang="es-MX" sz="1800" b="0" dirty="0" smtClean="0"/>
            <a:t>(iii) Asimismo, la concedente reconocerá como gastos del periodo, las cargas financieras y cargas por servicios proporcionados por el operador (servicio público) en la medida que estas se devenguen.</a:t>
          </a:r>
          <a:endParaRPr lang="es-PE" sz="1800" b="0" dirty="0"/>
        </a:p>
      </dgm:t>
    </dgm:pt>
    <dgm:pt modelId="{E836309E-5514-47D0-AA03-D5F3C6C74961}" type="parTrans" cxnId="{2FF23BE0-AF43-4902-9385-1C98D37C806A}">
      <dgm:prSet/>
      <dgm:spPr/>
      <dgm:t>
        <a:bodyPr/>
        <a:lstStyle/>
        <a:p>
          <a:endParaRPr lang="es-PE"/>
        </a:p>
      </dgm:t>
    </dgm:pt>
    <dgm:pt modelId="{C95EE5CD-68AD-45A6-9BB8-704BE9DD4C6F}" type="sibTrans" cxnId="{2FF23BE0-AF43-4902-9385-1C98D37C806A}">
      <dgm:prSet/>
      <dgm:spPr/>
      <dgm:t>
        <a:bodyPr/>
        <a:lstStyle/>
        <a:p>
          <a:endParaRPr lang="es-PE"/>
        </a:p>
      </dgm:t>
    </dgm:pt>
    <dgm:pt modelId="{3534FCC8-229E-4A2C-9D34-4C39F218613C}">
      <dgm:prSet phldrT="[Texto]" custT="1"/>
      <dgm:spPr/>
      <dgm:t>
        <a:bodyPr/>
        <a:lstStyle/>
        <a:p>
          <a:pPr algn="just"/>
          <a:r>
            <a:rPr lang="es-MX" sz="1800" b="0" dirty="0" smtClean="0"/>
            <a:t>(ii)	El pasivo financiero reconocido en el párrafo anterior, se reducirá en la medida que se asignen los pagos al operador.</a:t>
          </a:r>
          <a:endParaRPr lang="es-PE" sz="1800" b="1" dirty="0">
            <a:solidFill>
              <a:schemeClr val="accent2">
                <a:lumMod val="50000"/>
              </a:schemeClr>
            </a:solidFill>
            <a:effectLst>
              <a:outerShdw blurRad="38100" dist="38100" dir="2700000" algn="tl">
                <a:srgbClr val="000000">
                  <a:alpha val="43137"/>
                </a:srgbClr>
              </a:outerShdw>
            </a:effectLst>
          </a:endParaRPr>
        </a:p>
      </dgm:t>
    </dgm:pt>
    <dgm:pt modelId="{1B6AAD56-2C26-406E-9F54-9C2C5C223B72}" type="parTrans" cxnId="{4516485E-6993-4B26-AEB9-80F6BAC9BDE2}">
      <dgm:prSet/>
      <dgm:spPr/>
      <dgm:t>
        <a:bodyPr/>
        <a:lstStyle/>
        <a:p>
          <a:endParaRPr lang="es-ES"/>
        </a:p>
      </dgm:t>
    </dgm:pt>
    <dgm:pt modelId="{2DFBA0D8-9819-49DF-8123-0BE48083E164}" type="sibTrans" cxnId="{4516485E-6993-4B26-AEB9-80F6BAC9BDE2}">
      <dgm:prSet/>
      <dgm:spPr/>
      <dgm:t>
        <a:bodyPr/>
        <a:lstStyle/>
        <a:p>
          <a:endParaRPr lang="es-ES"/>
        </a:p>
      </dgm:t>
    </dgm:pt>
    <dgm:pt modelId="{7B3D0A89-F574-4454-A083-984CFDF9642B}">
      <dgm:prSet phldrT="[Texto]" custT="1"/>
      <dgm:spPr/>
      <dgm:t>
        <a:bodyPr/>
        <a:lstStyle/>
        <a:p>
          <a:pPr algn="just"/>
          <a:r>
            <a:rPr lang="es-MX" sz="1800" b="0" dirty="0" smtClean="0"/>
            <a:t>(i) 	La Concedente reconoce como pasivo financiero en el mismo importe del activo reconocido.</a:t>
          </a:r>
          <a:endParaRPr lang="es-PE" sz="1800" b="1" dirty="0">
            <a:solidFill>
              <a:schemeClr val="accent2">
                <a:lumMod val="50000"/>
              </a:schemeClr>
            </a:solidFill>
            <a:effectLst>
              <a:outerShdw blurRad="38100" dist="38100" dir="2700000" algn="tl">
                <a:srgbClr val="000000">
                  <a:alpha val="43137"/>
                </a:srgbClr>
              </a:outerShdw>
            </a:effectLst>
          </a:endParaRPr>
        </a:p>
      </dgm:t>
    </dgm:pt>
    <dgm:pt modelId="{F0E78502-9EB4-4E94-965B-85C08C5C7649}" type="sibTrans" cxnId="{4B0348BA-97AD-4825-9FAD-3E22A38A2922}">
      <dgm:prSet/>
      <dgm:spPr/>
      <dgm:t>
        <a:bodyPr/>
        <a:lstStyle/>
        <a:p>
          <a:endParaRPr lang="es-ES"/>
        </a:p>
      </dgm:t>
    </dgm:pt>
    <dgm:pt modelId="{3BF9F2E4-4782-4452-97ED-7F08CEE251C3}" type="parTrans" cxnId="{4B0348BA-97AD-4825-9FAD-3E22A38A2922}">
      <dgm:prSet/>
      <dgm:spPr/>
      <dgm:t>
        <a:bodyPr/>
        <a:lstStyle/>
        <a:p>
          <a:endParaRPr lang="es-ES"/>
        </a:p>
      </dgm:t>
    </dgm:pt>
    <dgm:pt modelId="{8F4BE873-F0A3-42A5-94ED-879B6E36AB53}" type="pres">
      <dgm:prSet presAssocID="{22AB1970-C0B1-4714-9502-FFAB6DF4C6DC}" presName="Name0" presStyleCnt="0">
        <dgm:presLayoutVars>
          <dgm:dir/>
          <dgm:animLvl val="lvl"/>
          <dgm:resizeHandles val="exact"/>
        </dgm:presLayoutVars>
      </dgm:prSet>
      <dgm:spPr/>
      <dgm:t>
        <a:bodyPr/>
        <a:lstStyle/>
        <a:p>
          <a:endParaRPr lang="es-PE"/>
        </a:p>
      </dgm:t>
    </dgm:pt>
    <dgm:pt modelId="{13FC396A-3FB8-4D9C-8561-36F1FE24D0D1}" type="pres">
      <dgm:prSet presAssocID="{3CA2B01F-5E94-4423-A380-782A789687CA}" presName="linNode" presStyleCnt="0"/>
      <dgm:spPr/>
    </dgm:pt>
    <dgm:pt modelId="{E360641B-4FC7-4DD0-8BBE-D15127FA04F3}" type="pres">
      <dgm:prSet presAssocID="{3CA2B01F-5E94-4423-A380-782A789687CA}" presName="parentText" presStyleLbl="node1" presStyleIdx="0" presStyleCnt="1">
        <dgm:presLayoutVars>
          <dgm:chMax val="1"/>
          <dgm:bulletEnabled val="1"/>
        </dgm:presLayoutVars>
      </dgm:prSet>
      <dgm:spPr/>
      <dgm:t>
        <a:bodyPr/>
        <a:lstStyle/>
        <a:p>
          <a:endParaRPr lang="es-PE"/>
        </a:p>
      </dgm:t>
    </dgm:pt>
    <dgm:pt modelId="{87CBE6B2-F36A-42F5-9BF1-321BF32C719E}" type="pres">
      <dgm:prSet presAssocID="{3CA2B01F-5E94-4423-A380-782A789687CA}" presName="descendantText" presStyleLbl="alignAccFollowNode1" presStyleIdx="0" presStyleCnt="1" custScaleY="114812">
        <dgm:presLayoutVars>
          <dgm:bulletEnabled val="1"/>
        </dgm:presLayoutVars>
      </dgm:prSet>
      <dgm:spPr/>
      <dgm:t>
        <a:bodyPr/>
        <a:lstStyle/>
        <a:p>
          <a:endParaRPr lang="es-PE"/>
        </a:p>
      </dgm:t>
    </dgm:pt>
  </dgm:ptLst>
  <dgm:cxnLst>
    <dgm:cxn modelId="{68723E89-8F94-4DD2-ABA8-9686C99A857D}" type="presOf" srcId="{3CA2B01F-5E94-4423-A380-782A789687CA}" destId="{E360641B-4FC7-4DD0-8BBE-D15127FA04F3}" srcOrd="0" destOrd="0" presId="urn:microsoft.com/office/officeart/2005/8/layout/vList5"/>
    <dgm:cxn modelId="{6D3438E0-F254-4297-B049-A1BCF74ACE90}" srcId="{22AB1970-C0B1-4714-9502-FFAB6DF4C6DC}" destId="{3CA2B01F-5E94-4423-A380-782A789687CA}" srcOrd="0" destOrd="0" parTransId="{B7F773B7-BA59-463A-849F-90F7374B2126}" sibTransId="{EF8E4BF4-CD8E-4286-8C08-C4773C87A72C}"/>
    <dgm:cxn modelId="{BC91D400-227B-4524-A124-F1DEBB0A489E}" type="presOf" srcId="{263E3108-08AB-4004-9C87-D54DD0CB473D}" destId="{87CBE6B2-F36A-42F5-9BF1-321BF32C719E}" srcOrd="0" destOrd="0" presId="urn:microsoft.com/office/officeart/2005/8/layout/vList5"/>
    <dgm:cxn modelId="{365A8DA7-8B2F-4E28-9A87-3D646EE4A971}" srcId="{3CA2B01F-5E94-4423-A380-782A789687CA}" destId="{639BB3F9-D58C-4E32-8BA6-8BD52715C1D4}" srcOrd="1" destOrd="0" parTransId="{7CD442FB-67C9-4428-9F9B-ED8C9EAE571B}" sibTransId="{9F83446C-F9E7-4525-A013-80F686F4D189}"/>
    <dgm:cxn modelId="{4B0348BA-97AD-4825-9FAD-3E22A38A2922}" srcId="{3CA2B01F-5E94-4423-A380-782A789687CA}" destId="{7B3D0A89-F574-4454-A083-984CFDF9642B}" srcOrd="2" destOrd="0" parTransId="{3BF9F2E4-4782-4452-97ED-7F08CEE251C3}" sibTransId="{F0E78502-9EB4-4E94-965B-85C08C5C7649}"/>
    <dgm:cxn modelId="{D1516226-98C2-4D55-8124-DE3955A1C89D}" srcId="{3CA2B01F-5E94-4423-A380-782A789687CA}" destId="{263E3108-08AB-4004-9C87-D54DD0CB473D}" srcOrd="0" destOrd="0" parTransId="{623FD67E-8B14-49C5-8574-AEBA8B7C019B}" sibTransId="{4351DB5B-0B2B-4A3C-BA86-60813EEB7C30}"/>
    <dgm:cxn modelId="{4516485E-6993-4B26-AEB9-80F6BAC9BDE2}" srcId="{3CA2B01F-5E94-4423-A380-782A789687CA}" destId="{3534FCC8-229E-4A2C-9D34-4C39F218613C}" srcOrd="3" destOrd="0" parTransId="{1B6AAD56-2C26-406E-9F54-9C2C5C223B72}" sibTransId="{2DFBA0D8-9819-49DF-8123-0BE48083E164}"/>
    <dgm:cxn modelId="{2FF23BE0-AF43-4902-9385-1C98D37C806A}" srcId="{3CA2B01F-5E94-4423-A380-782A789687CA}" destId="{F1128772-6EE2-4C19-A585-DF7AB8CB2061}" srcOrd="4" destOrd="0" parTransId="{E836309E-5514-47D0-AA03-D5F3C6C74961}" sibTransId="{C95EE5CD-68AD-45A6-9BB8-704BE9DD4C6F}"/>
    <dgm:cxn modelId="{F8F5E0D0-6474-447D-8A99-9495370F1445}" type="presOf" srcId="{7B3D0A89-F574-4454-A083-984CFDF9642B}" destId="{87CBE6B2-F36A-42F5-9BF1-321BF32C719E}" srcOrd="0" destOrd="2" presId="urn:microsoft.com/office/officeart/2005/8/layout/vList5"/>
    <dgm:cxn modelId="{4E3BDA32-E6AF-4D31-9862-51913150B9F0}" type="presOf" srcId="{639BB3F9-D58C-4E32-8BA6-8BD52715C1D4}" destId="{87CBE6B2-F36A-42F5-9BF1-321BF32C719E}" srcOrd="0" destOrd="1" presId="urn:microsoft.com/office/officeart/2005/8/layout/vList5"/>
    <dgm:cxn modelId="{94717FD4-DBEC-4CBB-8212-2374A6973EE2}" type="presOf" srcId="{F1128772-6EE2-4C19-A585-DF7AB8CB2061}" destId="{87CBE6B2-F36A-42F5-9BF1-321BF32C719E}" srcOrd="0" destOrd="4" presId="urn:microsoft.com/office/officeart/2005/8/layout/vList5"/>
    <dgm:cxn modelId="{1F7124F2-333A-4A11-A884-578A00AF0686}" type="presOf" srcId="{22AB1970-C0B1-4714-9502-FFAB6DF4C6DC}" destId="{8F4BE873-F0A3-42A5-94ED-879B6E36AB53}" srcOrd="0" destOrd="0" presId="urn:microsoft.com/office/officeart/2005/8/layout/vList5"/>
    <dgm:cxn modelId="{CEC449F7-4D73-4E19-A7E7-D0906BD548F8}" type="presOf" srcId="{3534FCC8-229E-4A2C-9D34-4C39F218613C}" destId="{87CBE6B2-F36A-42F5-9BF1-321BF32C719E}" srcOrd="0" destOrd="3" presId="urn:microsoft.com/office/officeart/2005/8/layout/vList5"/>
    <dgm:cxn modelId="{0D0CAE80-ADDE-4762-A249-FCDF72BDD67C}" type="presParOf" srcId="{8F4BE873-F0A3-42A5-94ED-879B6E36AB53}" destId="{13FC396A-3FB8-4D9C-8561-36F1FE24D0D1}" srcOrd="0" destOrd="0" presId="urn:microsoft.com/office/officeart/2005/8/layout/vList5"/>
    <dgm:cxn modelId="{CD45F9AB-E779-4CE0-B6DB-32FD43500E47}" type="presParOf" srcId="{13FC396A-3FB8-4D9C-8561-36F1FE24D0D1}" destId="{E360641B-4FC7-4DD0-8BBE-D15127FA04F3}" srcOrd="0" destOrd="0" presId="urn:microsoft.com/office/officeart/2005/8/layout/vList5"/>
    <dgm:cxn modelId="{3C0B9870-4A70-4B9B-978D-75FD43DC6C69}" type="presParOf" srcId="{13FC396A-3FB8-4D9C-8561-36F1FE24D0D1}" destId="{87CBE6B2-F36A-42F5-9BF1-321BF32C719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AB1970-C0B1-4714-9502-FFAB6DF4C6D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PE"/>
        </a:p>
      </dgm:t>
    </dgm:pt>
    <dgm:pt modelId="{3CA2B01F-5E94-4423-A380-782A789687CA}">
      <dgm:prSet phldrT="[Texto]" custT="1"/>
      <dgm:spPr/>
      <dgm:t>
        <a:bodyPr/>
        <a:lstStyle/>
        <a:p>
          <a:r>
            <a:rPr lang="es-PE" sz="3600" dirty="0" smtClean="0">
              <a:solidFill>
                <a:srgbClr val="FFFF00"/>
              </a:solidFill>
            </a:rPr>
            <a:t>Modelo de la Concesión de un derecho al concesionario</a:t>
          </a:r>
          <a:endParaRPr lang="es-PE" sz="3600" dirty="0">
            <a:solidFill>
              <a:srgbClr val="FFFF00"/>
            </a:solidFill>
          </a:endParaRPr>
        </a:p>
      </dgm:t>
    </dgm:pt>
    <dgm:pt modelId="{B7F773B7-BA59-463A-849F-90F7374B2126}" type="parTrans" cxnId="{6D3438E0-F254-4297-B049-A1BCF74ACE90}">
      <dgm:prSet/>
      <dgm:spPr/>
      <dgm:t>
        <a:bodyPr/>
        <a:lstStyle/>
        <a:p>
          <a:endParaRPr lang="es-PE"/>
        </a:p>
      </dgm:t>
    </dgm:pt>
    <dgm:pt modelId="{EF8E4BF4-CD8E-4286-8C08-C4773C87A72C}" type="sibTrans" cxnId="{6D3438E0-F254-4297-B049-A1BCF74ACE90}">
      <dgm:prSet/>
      <dgm:spPr/>
      <dgm:t>
        <a:bodyPr/>
        <a:lstStyle/>
        <a:p>
          <a:endParaRPr lang="es-PE"/>
        </a:p>
      </dgm:t>
    </dgm:pt>
    <dgm:pt modelId="{263E3108-08AB-4004-9C87-D54DD0CB473D}">
      <dgm:prSet phldrT="[Texto]" custT="1"/>
      <dgm:spPr/>
      <dgm:t>
        <a:bodyPr/>
        <a:lstStyle/>
        <a:p>
          <a:pPr algn="just"/>
          <a:r>
            <a:rPr lang="es-MX" sz="1800" b="1" dirty="0" smtClean="0">
              <a:solidFill>
                <a:srgbClr val="FFFF00"/>
              </a:solidFill>
              <a:effectLst>
                <a:outerShdw blurRad="38100" dist="38100" dir="2700000" algn="tl">
                  <a:srgbClr val="000000">
                    <a:alpha val="43137"/>
                  </a:srgbClr>
                </a:outerShdw>
              </a:effectLst>
            </a:rPr>
            <a:t>Reconocimiento:</a:t>
          </a:r>
          <a:r>
            <a:rPr lang="es-MX" sz="1800" b="1" dirty="0" smtClean="0">
              <a:solidFill>
                <a:schemeClr val="accent2">
                  <a:lumMod val="50000"/>
                </a:schemeClr>
              </a:solidFill>
              <a:effectLst>
                <a:outerShdw blurRad="38100" dist="38100" dir="2700000" algn="tl">
                  <a:srgbClr val="000000">
                    <a:alpha val="43137"/>
                  </a:srgbClr>
                </a:outerShdw>
              </a:effectLst>
            </a:rPr>
            <a:t> </a:t>
          </a:r>
          <a:r>
            <a:rPr lang="es-MX" sz="1800" b="0" dirty="0" smtClean="0"/>
            <a:t>Se produce cuando la concedente compensa al operador por el activo de concesión de servicios y la prestación de servicios públicos, mediante el derecho a obtener ingresos por el uso de terceros, del activo de concesión de servicios u otro activo generador de ingresos. En este modelo, la concedente no tiene obligación incondicional de pagar efectivo u otro activo financiero al operador por los activos de concesión de servicios</a:t>
          </a:r>
          <a:endParaRPr lang="es-PE" sz="1800" b="0" dirty="0">
            <a:solidFill>
              <a:schemeClr val="accent2">
                <a:lumMod val="50000"/>
              </a:schemeClr>
            </a:solidFill>
            <a:effectLst>
              <a:outerShdw blurRad="38100" dist="38100" dir="2700000" algn="tl">
                <a:srgbClr val="000000">
                  <a:alpha val="43137"/>
                </a:srgbClr>
              </a:outerShdw>
            </a:effectLst>
          </a:endParaRPr>
        </a:p>
      </dgm:t>
    </dgm:pt>
    <dgm:pt modelId="{623FD67E-8B14-49C5-8574-AEBA8B7C019B}" type="parTrans" cxnId="{D1516226-98C2-4D55-8124-DE3955A1C89D}">
      <dgm:prSet/>
      <dgm:spPr/>
      <dgm:t>
        <a:bodyPr/>
        <a:lstStyle/>
        <a:p>
          <a:endParaRPr lang="es-PE"/>
        </a:p>
      </dgm:t>
    </dgm:pt>
    <dgm:pt modelId="{4351DB5B-0B2B-4A3C-BA86-60813EEB7C30}" type="sibTrans" cxnId="{D1516226-98C2-4D55-8124-DE3955A1C89D}">
      <dgm:prSet/>
      <dgm:spPr/>
      <dgm:t>
        <a:bodyPr/>
        <a:lstStyle/>
        <a:p>
          <a:endParaRPr lang="es-PE"/>
        </a:p>
      </dgm:t>
    </dgm:pt>
    <dgm:pt modelId="{639BB3F9-D58C-4E32-8BA6-8BD52715C1D4}">
      <dgm:prSet phldrT="[Texto]" custT="1"/>
      <dgm:spPr/>
      <dgm:t>
        <a:bodyPr/>
        <a:lstStyle/>
        <a:p>
          <a:pPr algn="l"/>
          <a:r>
            <a:rPr lang="es-PE" sz="1800" b="1" dirty="0" smtClean="0">
              <a:solidFill>
                <a:srgbClr val="FFFF00"/>
              </a:solidFill>
              <a:effectLst>
                <a:outerShdw blurRad="38100" dist="38100" dir="2700000" algn="tl">
                  <a:srgbClr val="000000">
                    <a:alpha val="43137"/>
                  </a:srgbClr>
                </a:outerShdw>
              </a:effectLst>
            </a:rPr>
            <a:t>Medición</a:t>
          </a:r>
          <a:r>
            <a:rPr lang="es-PE" sz="1800" b="1" dirty="0" smtClean="0">
              <a:solidFill>
                <a:schemeClr val="accent2">
                  <a:lumMod val="50000"/>
                </a:schemeClr>
              </a:solidFill>
              <a:effectLst>
                <a:outerShdw blurRad="38100" dist="38100" dir="2700000" algn="tl">
                  <a:srgbClr val="000000">
                    <a:alpha val="43137"/>
                  </a:srgbClr>
                </a:outerShdw>
              </a:effectLst>
            </a:rPr>
            <a:t>:</a:t>
          </a:r>
          <a:endParaRPr lang="es-PE" sz="1800" b="1" dirty="0">
            <a:solidFill>
              <a:schemeClr val="accent2">
                <a:lumMod val="50000"/>
              </a:schemeClr>
            </a:solidFill>
            <a:effectLst>
              <a:outerShdw blurRad="38100" dist="38100" dir="2700000" algn="tl">
                <a:srgbClr val="000000">
                  <a:alpha val="43137"/>
                </a:srgbClr>
              </a:outerShdw>
            </a:effectLst>
          </a:endParaRPr>
        </a:p>
      </dgm:t>
    </dgm:pt>
    <dgm:pt modelId="{7CD442FB-67C9-4428-9F9B-ED8C9EAE571B}" type="parTrans" cxnId="{365A8DA7-8B2F-4E28-9A87-3D646EE4A971}">
      <dgm:prSet/>
      <dgm:spPr/>
      <dgm:t>
        <a:bodyPr/>
        <a:lstStyle/>
        <a:p>
          <a:endParaRPr lang="es-PE"/>
        </a:p>
      </dgm:t>
    </dgm:pt>
    <dgm:pt modelId="{9F83446C-F9E7-4525-A013-80F686F4D189}" type="sibTrans" cxnId="{365A8DA7-8B2F-4E28-9A87-3D646EE4A971}">
      <dgm:prSet/>
      <dgm:spPr/>
      <dgm:t>
        <a:bodyPr/>
        <a:lstStyle/>
        <a:p>
          <a:endParaRPr lang="es-PE"/>
        </a:p>
      </dgm:t>
    </dgm:pt>
    <dgm:pt modelId="{C7F55559-0A14-46C9-A0C0-6009418488AC}">
      <dgm:prSet phldrT="[Texto]" custT="1"/>
      <dgm:spPr/>
      <dgm:t>
        <a:bodyPr/>
        <a:lstStyle/>
        <a:p>
          <a:pPr algn="just"/>
          <a:r>
            <a:rPr lang="es-MX" sz="1800" dirty="0" smtClean="0"/>
            <a:t>(i) La concedente registra el activo al valor razonable y un pasivo por el mismo importe.</a:t>
          </a:r>
          <a:endParaRPr lang="es-PE" sz="1800" b="1" dirty="0">
            <a:solidFill>
              <a:schemeClr val="accent2">
                <a:lumMod val="50000"/>
              </a:schemeClr>
            </a:solidFill>
            <a:effectLst>
              <a:outerShdw blurRad="38100" dist="38100" dir="2700000" algn="tl">
                <a:srgbClr val="000000">
                  <a:alpha val="43137"/>
                </a:srgbClr>
              </a:outerShdw>
            </a:effectLst>
          </a:endParaRPr>
        </a:p>
      </dgm:t>
    </dgm:pt>
    <dgm:pt modelId="{4F50F220-ED73-41C3-B14C-614A14ABC7A3}" type="parTrans" cxnId="{2B3FED14-CD0B-4F0C-A702-02F7D5FEB330}">
      <dgm:prSet/>
      <dgm:spPr/>
      <dgm:t>
        <a:bodyPr/>
        <a:lstStyle/>
        <a:p>
          <a:endParaRPr lang="es-PE"/>
        </a:p>
      </dgm:t>
    </dgm:pt>
    <dgm:pt modelId="{BC786CDF-CC3C-44DA-A289-0B02F4D68886}" type="sibTrans" cxnId="{2B3FED14-CD0B-4F0C-A702-02F7D5FEB330}">
      <dgm:prSet/>
      <dgm:spPr/>
      <dgm:t>
        <a:bodyPr/>
        <a:lstStyle/>
        <a:p>
          <a:endParaRPr lang="es-PE"/>
        </a:p>
      </dgm:t>
    </dgm:pt>
    <dgm:pt modelId="{A87C7358-3A2F-4EEC-ABBC-DAC03D341665}">
      <dgm:prSet custT="1"/>
      <dgm:spPr/>
      <dgm:t>
        <a:bodyPr/>
        <a:lstStyle/>
        <a:p>
          <a:pPr algn="just"/>
          <a:r>
            <a:rPr lang="es-MX" sz="1800" dirty="0" smtClean="0"/>
            <a:t>(ii) La concedente reconocerá el ingreso y reducirá el pasivo reconocido en el párrafo anterior, durante el período que dure el acuerdo de concesión del servicio.</a:t>
          </a:r>
          <a:endParaRPr lang="es-PE" sz="1800" dirty="0"/>
        </a:p>
      </dgm:t>
    </dgm:pt>
    <dgm:pt modelId="{F71522F0-6A39-49EC-BF3A-1D2FC651A8F4}" type="parTrans" cxnId="{648AEDEC-6216-4B7B-A0EE-50E1269139C5}">
      <dgm:prSet/>
      <dgm:spPr/>
      <dgm:t>
        <a:bodyPr/>
        <a:lstStyle/>
        <a:p>
          <a:endParaRPr lang="es-PE"/>
        </a:p>
      </dgm:t>
    </dgm:pt>
    <dgm:pt modelId="{3ECD7E52-A687-4AF9-BF03-56F2A1261E8B}" type="sibTrans" cxnId="{648AEDEC-6216-4B7B-A0EE-50E1269139C5}">
      <dgm:prSet/>
      <dgm:spPr/>
      <dgm:t>
        <a:bodyPr/>
        <a:lstStyle/>
        <a:p>
          <a:endParaRPr lang="es-PE"/>
        </a:p>
      </dgm:t>
    </dgm:pt>
    <dgm:pt modelId="{8F4BE873-F0A3-42A5-94ED-879B6E36AB53}" type="pres">
      <dgm:prSet presAssocID="{22AB1970-C0B1-4714-9502-FFAB6DF4C6DC}" presName="Name0" presStyleCnt="0">
        <dgm:presLayoutVars>
          <dgm:dir/>
          <dgm:animLvl val="lvl"/>
          <dgm:resizeHandles val="exact"/>
        </dgm:presLayoutVars>
      </dgm:prSet>
      <dgm:spPr/>
      <dgm:t>
        <a:bodyPr/>
        <a:lstStyle/>
        <a:p>
          <a:endParaRPr lang="es-PE"/>
        </a:p>
      </dgm:t>
    </dgm:pt>
    <dgm:pt modelId="{13FC396A-3FB8-4D9C-8561-36F1FE24D0D1}" type="pres">
      <dgm:prSet presAssocID="{3CA2B01F-5E94-4423-A380-782A789687CA}" presName="linNode" presStyleCnt="0"/>
      <dgm:spPr/>
    </dgm:pt>
    <dgm:pt modelId="{E360641B-4FC7-4DD0-8BBE-D15127FA04F3}" type="pres">
      <dgm:prSet presAssocID="{3CA2B01F-5E94-4423-A380-782A789687CA}" presName="parentText" presStyleLbl="node1" presStyleIdx="0" presStyleCnt="1">
        <dgm:presLayoutVars>
          <dgm:chMax val="1"/>
          <dgm:bulletEnabled val="1"/>
        </dgm:presLayoutVars>
      </dgm:prSet>
      <dgm:spPr/>
      <dgm:t>
        <a:bodyPr/>
        <a:lstStyle/>
        <a:p>
          <a:endParaRPr lang="es-PE"/>
        </a:p>
      </dgm:t>
    </dgm:pt>
    <dgm:pt modelId="{87CBE6B2-F36A-42F5-9BF1-321BF32C719E}" type="pres">
      <dgm:prSet presAssocID="{3CA2B01F-5E94-4423-A380-782A789687CA}" presName="descendantText" presStyleLbl="alignAccFollowNode1" presStyleIdx="0" presStyleCnt="1" custScaleY="114812">
        <dgm:presLayoutVars>
          <dgm:bulletEnabled val="1"/>
        </dgm:presLayoutVars>
      </dgm:prSet>
      <dgm:spPr/>
      <dgm:t>
        <a:bodyPr/>
        <a:lstStyle/>
        <a:p>
          <a:endParaRPr lang="es-PE"/>
        </a:p>
      </dgm:t>
    </dgm:pt>
  </dgm:ptLst>
  <dgm:cxnLst>
    <dgm:cxn modelId="{6D3438E0-F254-4297-B049-A1BCF74ACE90}" srcId="{22AB1970-C0B1-4714-9502-FFAB6DF4C6DC}" destId="{3CA2B01F-5E94-4423-A380-782A789687CA}" srcOrd="0" destOrd="0" parTransId="{B7F773B7-BA59-463A-849F-90F7374B2126}" sibTransId="{EF8E4BF4-CD8E-4286-8C08-C4773C87A72C}"/>
    <dgm:cxn modelId="{648AEDEC-6216-4B7B-A0EE-50E1269139C5}" srcId="{3CA2B01F-5E94-4423-A380-782A789687CA}" destId="{A87C7358-3A2F-4EEC-ABBC-DAC03D341665}" srcOrd="3" destOrd="0" parTransId="{F71522F0-6A39-49EC-BF3A-1D2FC651A8F4}" sibTransId="{3ECD7E52-A687-4AF9-BF03-56F2A1261E8B}"/>
    <dgm:cxn modelId="{365A8DA7-8B2F-4E28-9A87-3D646EE4A971}" srcId="{3CA2B01F-5E94-4423-A380-782A789687CA}" destId="{639BB3F9-D58C-4E32-8BA6-8BD52715C1D4}" srcOrd="1" destOrd="0" parTransId="{7CD442FB-67C9-4428-9F9B-ED8C9EAE571B}" sibTransId="{9F83446C-F9E7-4525-A013-80F686F4D189}"/>
    <dgm:cxn modelId="{D1516226-98C2-4D55-8124-DE3955A1C89D}" srcId="{3CA2B01F-5E94-4423-A380-782A789687CA}" destId="{263E3108-08AB-4004-9C87-D54DD0CB473D}" srcOrd="0" destOrd="0" parTransId="{623FD67E-8B14-49C5-8574-AEBA8B7C019B}" sibTransId="{4351DB5B-0B2B-4A3C-BA86-60813EEB7C30}"/>
    <dgm:cxn modelId="{F9BD90A3-5443-4AA5-802F-13CA048BEC9C}" type="presOf" srcId="{3CA2B01F-5E94-4423-A380-782A789687CA}" destId="{E360641B-4FC7-4DD0-8BBE-D15127FA04F3}" srcOrd="0" destOrd="0" presId="urn:microsoft.com/office/officeart/2005/8/layout/vList5"/>
    <dgm:cxn modelId="{7CFCC1E8-7311-4F15-9D49-99FB2A4D8827}" type="presOf" srcId="{263E3108-08AB-4004-9C87-D54DD0CB473D}" destId="{87CBE6B2-F36A-42F5-9BF1-321BF32C719E}" srcOrd="0" destOrd="0" presId="urn:microsoft.com/office/officeart/2005/8/layout/vList5"/>
    <dgm:cxn modelId="{F29F9681-1EC2-4FA4-AB79-BFCFD2CD428A}" type="presOf" srcId="{639BB3F9-D58C-4E32-8BA6-8BD52715C1D4}" destId="{87CBE6B2-F36A-42F5-9BF1-321BF32C719E}" srcOrd="0" destOrd="1" presId="urn:microsoft.com/office/officeart/2005/8/layout/vList5"/>
    <dgm:cxn modelId="{2B3FED14-CD0B-4F0C-A702-02F7D5FEB330}" srcId="{3CA2B01F-5E94-4423-A380-782A789687CA}" destId="{C7F55559-0A14-46C9-A0C0-6009418488AC}" srcOrd="2" destOrd="0" parTransId="{4F50F220-ED73-41C3-B14C-614A14ABC7A3}" sibTransId="{BC786CDF-CC3C-44DA-A289-0B02F4D68886}"/>
    <dgm:cxn modelId="{B0A5180A-C344-4DE7-BB83-1A23CB220A93}" type="presOf" srcId="{A87C7358-3A2F-4EEC-ABBC-DAC03D341665}" destId="{87CBE6B2-F36A-42F5-9BF1-321BF32C719E}" srcOrd="0" destOrd="3" presId="urn:microsoft.com/office/officeart/2005/8/layout/vList5"/>
    <dgm:cxn modelId="{B10D730F-0D5D-42FD-BEC4-6EDC8BF97ED5}" type="presOf" srcId="{C7F55559-0A14-46C9-A0C0-6009418488AC}" destId="{87CBE6B2-F36A-42F5-9BF1-321BF32C719E}" srcOrd="0" destOrd="2" presId="urn:microsoft.com/office/officeart/2005/8/layout/vList5"/>
    <dgm:cxn modelId="{4A661756-7C85-40D5-861A-110D53C06383}" type="presOf" srcId="{22AB1970-C0B1-4714-9502-FFAB6DF4C6DC}" destId="{8F4BE873-F0A3-42A5-94ED-879B6E36AB53}" srcOrd="0" destOrd="0" presId="urn:microsoft.com/office/officeart/2005/8/layout/vList5"/>
    <dgm:cxn modelId="{2EA2F720-416E-48C4-AD5F-94B10C485B0C}" type="presParOf" srcId="{8F4BE873-F0A3-42A5-94ED-879B6E36AB53}" destId="{13FC396A-3FB8-4D9C-8561-36F1FE24D0D1}" srcOrd="0" destOrd="0" presId="urn:microsoft.com/office/officeart/2005/8/layout/vList5"/>
    <dgm:cxn modelId="{D9B7F131-FCAB-4725-AC63-7B42AB7923E9}" type="presParOf" srcId="{13FC396A-3FB8-4D9C-8561-36F1FE24D0D1}" destId="{E360641B-4FC7-4DD0-8BBE-D15127FA04F3}" srcOrd="0" destOrd="0" presId="urn:microsoft.com/office/officeart/2005/8/layout/vList5"/>
    <dgm:cxn modelId="{B1623247-2BFD-408F-A8B3-7B1B134286A9}" type="presParOf" srcId="{13FC396A-3FB8-4D9C-8561-36F1FE24D0D1}" destId="{87CBE6B2-F36A-42F5-9BF1-321BF32C719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7667E6-A27F-4444-AB03-25F68F3063B8}"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ES"/>
        </a:p>
      </dgm:t>
    </dgm:pt>
    <dgm:pt modelId="{8C2A6A3C-9C42-45A3-B24B-75658C249567}">
      <dgm:prSet phldrT="[Texto]" custT="1"/>
      <dgm:spPr/>
      <dgm:t>
        <a:bodyPr/>
        <a:lstStyle/>
        <a:p>
          <a:r>
            <a:rPr lang="es-ES" sz="4000" dirty="0" smtClean="0">
              <a:solidFill>
                <a:srgbClr val="FFFF00"/>
              </a:solidFill>
            </a:rPr>
            <a:t>Otros Pasivos</a:t>
          </a:r>
          <a:endParaRPr lang="es-ES" sz="4000" dirty="0">
            <a:solidFill>
              <a:srgbClr val="FFFF00"/>
            </a:solidFill>
          </a:endParaRPr>
        </a:p>
      </dgm:t>
    </dgm:pt>
    <dgm:pt modelId="{E4ECA966-3291-440E-B6F6-E18E0730D775}" type="parTrans" cxnId="{73EA1097-E69A-4E25-BBDD-7DD160AF604C}">
      <dgm:prSet/>
      <dgm:spPr/>
      <dgm:t>
        <a:bodyPr/>
        <a:lstStyle/>
        <a:p>
          <a:endParaRPr lang="es-ES"/>
        </a:p>
      </dgm:t>
    </dgm:pt>
    <dgm:pt modelId="{D2FCFFFC-3ED7-48B5-B65D-D544C0DF6180}" type="sibTrans" cxnId="{73EA1097-E69A-4E25-BBDD-7DD160AF604C}">
      <dgm:prSet/>
      <dgm:spPr/>
      <dgm:t>
        <a:bodyPr/>
        <a:lstStyle/>
        <a:p>
          <a:endParaRPr lang="es-ES"/>
        </a:p>
      </dgm:t>
    </dgm:pt>
    <dgm:pt modelId="{50A27314-B791-407E-9405-A786F4168D0E}">
      <dgm:prSet phldrT="[Texto]" custT="1"/>
      <dgm:spPr/>
      <dgm:t>
        <a:bodyPr/>
        <a:lstStyle/>
        <a:p>
          <a:r>
            <a:rPr lang="es-ES" sz="2400" dirty="0" smtClean="0"/>
            <a:t>La concedente contabilizará otros pasivos, compromisos, pasivos contingentes y activos contingentes de acuerdo con la NICSP 28, 29 y 30</a:t>
          </a:r>
          <a:endParaRPr lang="es-ES" sz="2400" dirty="0"/>
        </a:p>
      </dgm:t>
    </dgm:pt>
    <dgm:pt modelId="{BAB7C89D-D5FB-49A2-9008-7C3C0F1D55E3}" type="parTrans" cxnId="{D2B1689A-599F-46B1-9952-2FDC3DEC0B63}">
      <dgm:prSet/>
      <dgm:spPr/>
      <dgm:t>
        <a:bodyPr/>
        <a:lstStyle/>
        <a:p>
          <a:endParaRPr lang="es-ES"/>
        </a:p>
      </dgm:t>
    </dgm:pt>
    <dgm:pt modelId="{37091632-D895-418F-990F-36115E326323}" type="sibTrans" cxnId="{D2B1689A-599F-46B1-9952-2FDC3DEC0B63}">
      <dgm:prSet/>
      <dgm:spPr/>
      <dgm:t>
        <a:bodyPr/>
        <a:lstStyle/>
        <a:p>
          <a:endParaRPr lang="es-ES"/>
        </a:p>
      </dgm:t>
    </dgm:pt>
    <dgm:pt modelId="{FFB61ED7-B416-4F52-9BE9-F0C8B21B70BA}">
      <dgm:prSet phldrT="[Texto]" custT="1"/>
      <dgm:spPr/>
      <dgm:t>
        <a:bodyPr/>
        <a:lstStyle/>
        <a:p>
          <a:r>
            <a:rPr lang="es-ES" sz="4000" dirty="0" smtClean="0">
              <a:solidFill>
                <a:srgbClr val="FFFF00"/>
              </a:solidFill>
            </a:rPr>
            <a:t>Otros Ingresos</a:t>
          </a:r>
          <a:endParaRPr lang="es-ES" sz="4000" dirty="0">
            <a:solidFill>
              <a:srgbClr val="FFFF00"/>
            </a:solidFill>
          </a:endParaRPr>
        </a:p>
      </dgm:t>
    </dgm:pt>
    <dgm:pt modelId="{955994A9-C091-4C1F-BC51-F063150BC6BB}" type="parTrans" cxnId="{2E7C542D-D64B-4F43-82E3-5F1D8A645A55}">
      <dgm:prSet/>
      <dgm:spPr/>
      <dgm:t>
        <a:bodyPr/>
        <a:lstStyle/>
        <a:p>
          <a:endParaRPr lang="es-ES"/>
        </a:p>
      </dgm:t>
    </dgm:pt>
    <dgm:pt modelId="{10F483F4-D2FD-4CDA-9763-DDA904257F42}" type="sibTrans" cxnId="{2E7C542D-D64B-4F43-82E3-5F1D8A645A55}">
      <dgm:prSet/>
      <dgm:spPr/>
      <dgm:t>
        <a:bodyPr/>
        <a:lstStyle/>
        <a:p>
          <a:endParaRPr lang="es-ES"/>
        </a:p>
      </dgm:t>
    </dgm:pt>
    <dgm:pt modelId="{A514AF5C-6D10-4AB7-B25A-103B3AA739C8}">
      <dgm:prSet phldrT="[Texto]" custT="1"/>
      <dgm:spPr/>
      <dgm:t>
        <a:bodyPr/>
        <a:lstStyle/>
        <a:p>
          <a:pPr algn="l"/>
          <a:r>
            <a:rPr lang="es-ES" sz="2400" dirty="0" smtClean="0"/>
            <a:t>La concedente contabilizará otros ingresos de acuerdo con la NICSP 9.</a:t>
          </a:r>
          <a:endParaRPr lang="es-ES" sz="2400" dirty="0"/>
        </a:p>
      </dgm:t>
    </dgm:pt>
    <dgm:pt modelId="{5C148D17-7D14-4FF7-A10C-8879C762D978}" type="parTrans" cxnId="{F82FC70B-2A91-4835-A111-F657978451E8}">
      <dgm:prSet/>
      <dgm:spPr/>
      <dgm:t>
        <a:bodyPr/>
        <a:lstStyle/>
        <a:p>
          <a:endParaRPr lang="es-ES"/>
        </a:p>
      </dgm:t>
    </dgm:pt>
    <dgm:pt modelId="{CE90C8D8-D943-4BAB-93F0-7E39A05228B8}" type="sibTrans" cxnId="{F82FC70B-2A91-4835-A111-F657978451E8}">
      <dgm:prSet/>
      <dgm:spPr/>
      <dgm:t>
        <a:bodyPr/>
        <a:lstStyle/>
        <a:p>
          <a:endParaRPr lang="es-ES"/>
        </a:p>
      </dgm:t>
    </dgm:pt>
    <dgm:pt modelId="{19D6CBAC-9788-490B-8C81-9FE6426D583D}">
      <dgm:prSet phldrT="[Texto]" custT="1"/>
      <dgm:spPr/>
      <dgm:t>
        <a:bodyPr/>
        <a:lstStyle/>
        <a:p>
          <a:endParaRPr lang="es-ES" sz="3600" dirty="0"/>
        </a:p>
      </dgm:t>
    </dgm:pt>
    <dgm:pt modelId="{A41CCB1D-005D-43BE-A330-D39E35E49637}" type="parTrans" cxnId="{25AD2F22-5394-4670-908D-1C9BF7413917}">
      <dgm:prSet/>
      <dgm:spPr/>
      <dgm:t>
        <a:bodyPr/>
        <a:lstStyle/>
        <a:p>
          <a:endParaRPr lang="es-ES"/>
        </a:p>
      </dgm:t>
    </dgm:pt>
    <dgm:pt modelId="{D209ED5A-481A-467C-9789-EC4D2220C3CF}" type="sibTrans" cxnId="{25AD2F22-5394-4670-908D-1C9BF7413917}">
      <dgm:prSet/>
      <dgm:spPr/>
      <dgm:t>
        <a:bodyPr/>
        <a:lstStyle/>
        <a:p>
          <a:endParaRPr lang="es-ES"/>
        </a:p>
      </dgm:t>
    </dgm:pt>
    <dgm:pt modelId="{89D1257D-ED98-4553-92A6-81541D106FD3}" type="pres">
      <dgm:prSet presAssocID="{7F7667E6-A27F-4444-AB03-25F68F3063B8}" presName="Name0" presStyleCnt="0">
        <dgm:presLayoutVars>
          <dgm:dir/>
          <dgm:animLvl val="lvl"/>
          <dgm:resizeHandles/>
        </dgm:presLayoutVars>
      </dgm:prSet>
      <dgm:spPr/>
      <dgm:t>
        <a:bodyPr/>
        <a:lstStyle/>
        <a:p>
          <a:endParaRPr lang="es-ES"/>
        </a:p>
      </dgm:t>
    </dgm:pt>
    <dgm:pt modelId="{B09CE49C-6F2A-473E-9128-FCE0A15BB120}" type="pres">
      <dgm:prSet presAssocID="{8C2A6A3C-9C42-45A3-B24B-75658C249567}" presName="linNode" presStyleCnt="0"/>
      <dgm:spPr/>
    </dgm:pt>
    <dgm:pt modelId="{F60206BE-BAC9-4DAB-B724-0F1B9989D35F}" type="pres">
      <dgm:prSet presAssocID="{8C2A6A3C-9C42-45A3-B24B-75658C249567}" presName="parentShp" presStyleLbl="node1" presStyleIdx="0" presStyleCnt="2">
        <dgm:presLayoutVars>
          <dgm:bulletEnabled val="1"/>
        </dgm:presLayoutVars>
      </dgm:prSet>
      <dgm:spPr/>
      <dgm:t>
        <a:bodyPr/>
        <a:lstStyle/>
        <a:p>
          <a:endParaRPr lang="es-ES"/>
        </a:p>
      </dgm:t>
    </dgm:pt>
    <dgm:pt modelId="{76E87EAA-2C07-4060-BC8A-EC83013426FF}" type="pres">
      <dgm:prSet presAssocID="{8C2A6A3C-9C42-45A3-B24B-75658C249567}" presName="childShp" presStyleLbl="bgAccFollowNode1" presStyleIdx="0" presStyleCnt="2">
        <dgm:presLayoutVars>
          <dgm:bulletEnabled val="1"/>
        </dgm:presLayoutVars>
      </dgm:prSet>
      <dgm:spPr/>
      <dgm:t>
        <a:bodyPr/>
        <a:lstStyle/>
        <a:p>
          <a:endParaRPr lang="es-ES"/>
        </a:p>
      </dgm:t>
    </dgm:pt>
    <dgm:pt modelId="{F0856B45-4C24-4DB3-AED2-89540798D70B}" type="pres">
      <dgm:prSet presAssocID="{D2FCFFFC-3ED7-48B5-B65D-D544C0DF6180}" presName="spacing" presStyleCnt="0"/>
      <dgm:spPr/>
    </dgm:pt>
    <dgm:pt modelId="{19AEB04E-169B-4672-97A2-E27365A0A882}" type="pres">
      <dgm:prSet presAssocID="{FFB61ED7-B416-4F52-9BE9-F0C8B21B70BA}" presName="linNode" presStyleCnt="0"/>
      <dgm:spPr/>
    </dgm:pt>
    <dgm:pt modelId="{0D1C79E6-9B4B-4D82-ADC8-3BA751A82F9E}" type="pres">
      <dgm:prSet presAssocID="{FFB61ED7-B416-4F52-9BE9-F0C8B21B70BA}" presName="parentShp" presStyleLbl="node1" presStyleIdx="1" presStyleCnt="2">
        <dgm:presLayoutVars>
          <dgm:bulletEnabled val="1"/>
        </dgm:presLayoutVars>
      </dgm:prSet>
      <dgm:spPr/>
      <dgm:t>
        <a:bodyPr/>
        <a:lstStyle/>
        <a:p>
          <a:endParaRPr lang="es-ES"/>
        </a:p>
      </dgm:t>
    </dgm:pt>
    <dgm:pt modelId="{86AAAB28-5750-40BC-BF70-89359323A86F}" type="pres">
      <dgm:prSet presAssocID="{FFB61ED7-B416-4F52-9BE9-F0C8B21B70BA}" presName="childShp" presStyleLbl="bgAccFollowNode1" presStyleIdx="1" presStyleCnt="2">
        <dgm:presLayoutVars>
          <dgm:bulletEnabled val="1"/>
        </dgm:presLayoutVars>
      </dgm:prSet>
      <dgm:spPr/>
      <dgm:t>
        <a:bodyPr/>
        <a:lstStyle/>
        <a:p>
          <a:endParaRPr lang="es-ES"/>
        </a:p>
      </dgm:t>
    </dgm:pt>
  </dgm:ptLst>
  <dgm:cxnLst>
    <dgm:cxn modelId="{1D51BE4A-93FB-4C0E-B1B2-9E9B1867237C}" type="presOf" srcId="{50A27314-B791-407E-9405-A786F4168D0E}" destId="{76E87EAA-2C07-4060-BC8A-EC83013426FF}" srcOrd="0" destOrd="0" presId="urn:microsoft.com/office/officeart/2005/8/layout/vList6"/>
    <dgm:cxn modelId="{037C162E-64B6-4880-BA57-9703974A45AD}" type="presOf" srcId="{7F7667E6-A27F-4444-AB03-25F68F3063B8}" destId="{89D1257D-ED98-4553-92A6-81541D106FD3}" srcOrd="0" destOrd="0" presId="urn:microsoft.com/office/officeart/2005/8/layout/vList6"/>
    <dgm:cxn modelId="{0F79D6C5-F0C5-4235-9717-BDFFA5D895D0}" type="presOf" srcId="{FFB61ED7-B416-4F52-9BE9-F0C8B21B70BA}" destId="{0D1C79E6-9B4B-4D82-ADC8-3BA751A82F9E}" srcOrd="0" destOrd="0" presId="urn:microsoft.com/office/officeart/2005/8/layout/vList6"/>
    <dgm:cxn modelId="{2E7C542D-D64B-4F43-82E3-5F1D8A645A55}" srcId="{7F7667E6-A27F-4444-AB03-25F68F3063B8}" destId="{FFB61ED7-B416-4F52-9BE9-F0C8B21B70BA}" srcOrd="1" destOrd="0" parTransId="{955994A9-C091-4C1F-BC51-F063150BC6BB}" sibTransId="{10F483F4-D2FD-4CDA-9763-DDA904257F42}"/>
    <dgm:cxn modelId="{73EA1097-E69A-4E25-BBDD-7DD160AF604C}" srcId="{7F7667E6-A27F-4444-AB03-25F68F3063B8}" destId="{8C2A6A3C-9C42-45A3-B24B-75658C249567}" srcOrd="0" destOrd="0" parTransId="{E4ECA966-3291-440E-B6F6-E18E0730D775}" sibTransId="{D2FCFFFC-3ED7-48B5-B65D-D544C0DF6180}"/>
    <dgm:cxn modelId="{D2B1689A-599F-46B1-9952-2FDC3DEC0B63}" srcId="{8C2A6A3C-9C42-45A3-B24B-75658C249567}" destId="{50A27314-B791-407E-9405-A786F4168D0E}" srcOrd="0" destOrd="0" parTransId="{BAB7C89D-D5FB-49A2-9008-7C3C0F1D55E3}" sibTransId="{37091632-D895-418F-990F-36115E326323}"/>
    <dgm:cxn modelId="{F82FC70B-2A91-4835-A111-F657978451E8}" srcId="{FFB61ED7-B416-4F52-9BE9-F0C8B21B70BA}" destId="{A514AF5C-6D10-4AB7-B25A-103B3AA739C8}" srcOrd="0" destOrd="0" parTransId="{5C148D17-7D14-4FF7-A10C-8879C762D978}" sibTransId="{CE90C8D8-D943-4BAB-93F0-7E39A05228B8}"/>
    <dgm:cxn modelId="{5FBD50F2-D2A2-49A9-B8B1-35B98C4911C8}" type="presOf" srcId="{8C2A6A3C-9C42-45A3-B24B-75658C249567}" destId="{F60206BE-BAC9-4DAB-B724-0F1B9989D35F}" srcOrd="0" destOrd="0" presId="urn:microsoft.com/office/officeart/2005/8/layout/vList6"/>
    <dgm:cxn modelId="{25AD2F22-5394-4670-908D-1C9BF7413917}" srcId="{8C2A6A3C-9C42-45A3-B24B-75658C249567}" destId="{19D6CBAC-9788-490B-8C81-9FE6426D583D}" srcOrd="1" destOrd="0" parTransId="{A41CCB1D-005D-43BE-A330-D39E35E49637}" sibTransId="{D209ED5A-481A-467C-9789-EC4D2220C3CF}"/>
    <dgm:cxn modelId="{09CD031C-4D55-4B99-80EA-E5723FD6E22F}" type="presOf" srcId="{19D6CBAC-9788-490B-8C81-9FE6426D583D}" destId="{76E87EAA-2C07-4060-BC8A-EC83013426FF}" srcOrd="0" destOrd="1" presId="urn:microsoft.com/office/officeart/2005/8/layout/vList6"/>
    <dgm:cxn modelId="{C32E613F-71FB-4281-A1C5-947FC82B6E01}" type="presOf" srcId="{A514AF5C-6D10-4AB7-B25A-103B3AA739C8}" destId="{86AAAB28-5750-40BC-BF70-89359323A86F}" srcOrd="0" destOrd="0" presId="urn:microsoft.com/office/officeart/2005/8/layout/vList6"/>
    <dgm:cxn modelId="{49E35287-6D66-4A1A-A0FA-C06ADF47E594}" type="presParOf" srcId="{89D1257D-ED98-4553-92A6-81541D106FD3}" destId="{B09CE49C-6F2A-473E-9128-FCE0A15BB120}" srcOrd="0" destOrd="0" presId="urn:microsoft.com/office/officeart/2005/8/layout/vList6"/>
    <dgm:cxn modelId="{09A94216-E56C-49C3-BDBD-909B036EC281}" type="presParOf" srcId="{B09CE49C-6F2A-473E-9128-FCE0A15BB120}" destId="{F60206BE-BAC9-4DAB-B724-0F1B9989D35F}" srcOrd="0" destOrd="0" presId="urn:microsoft.com/office/officeart/2005/8/layout/vList6"/>
    <dgm:cxn modelId="{DDF710F6-BF0A-4870-9F27-4B08F9445FBE}" type="presParOf" srcId="{B09CE49C-6F2A-473E-9128-FCE0A15BB120}" destId="{76E87EAA-2C07-4060-BC8A-EC83013426FF}" srcOrd="1" destOrd="0" presId="urn:microsoft.com/office/officeart/2005/8/layout/vList6"/>
    <dgm:cxn modelId="{D988F20D-1919-4FE4-9F6D-0C449E2C8C58}" type="presParOf" srcId="{89D1257D-ED98-4553-92A6-81541D106FD3}" destId="{F0856B45-4C24-4DB3-AED2-89540798D70B}" srcOrd="1" destOrd="0" presId="urn:microsoft.com/office/officeart/2005/8/layout/vList6"/>
    <dgm:cxn modelId="{37CCDCA3-D3A5-4F00-8F17-E72FFDEAB9C1}" type="presParOf" srcId="{89D1257D-ED98-4553-92A6-81541D106FD3}" destId="{19AEB04E-169B-4672-97A2-E27365A0A882}" srcOrd="2" destOrd="0" presId="urn:microsoft.com/office/officeart/2005/8/layout/vList6"/>
    <dgm:cxn modelId="{2351E2E1-6089-4FF2-901B-51AB3780EB89}" type="presParOf" srcId="{19AEB04E-169B-4672-97A2-E27365A0A882}" destId="{0D1C79E6-9B4B-4D82-ADC8-3BA751A82F9E}" srcOrd="0" destOrd="0" presId="urn:microsoft.com/office/officeart/2005/8/layout/vList6"/>
    <dgm:cxn modelId="{CCC8C7DA-F3DB-4BBE-89D2-3AD353E67E34}" type="presParOf" srcId="{19AEB04E-169B-4672-97A2-E27365A0A882}" destId="{86AAAB28-5750-40BC-BF70-89359323A86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1132CE-7AEE-423E-A225-201968190CCB}" type="doc">
      <dgm:prSet loTypeId="urn:microsoft.com/office/officeart/2005/8/layout/hProcess4" loCatId="process" qsTypeId="urn:microsoft.com/office/officeart/2005/8/quickstyle/simple1" qsCatId="simple" csTypeId="urn:microsoft.com/office/officeart/2005/8/colors/colorful5" csCatId="colorful" phldr="1"/>
      <dgm:spPr/>
      <dgm:t>
        <a:bodyPr/>
        <a:lstStyle/>
        <a:p>
          <a:endParaRPr lang="es-ES"/>
        </a:p>
      </dgm:t>
    </dgm:pt>
    <dgm:pt modelId="{5FB52420-9518-4EEC-80CF-1351A9574008}">
      <dgm:prSet phldrT="[Texto]" custT="1"/>
      <dgm:spPr>
        <a:solidFill>
          <a:srgbClr val="0070C0"/>
        </a:solidFill>
      </dgm:spPr>
      <dgm:t>
        <a:bodyPr/>
        <a:lstStyle/>
        <a:p>
          <a:r>
            <a:rPr lang="es-ES" sz="1400" dirty="0">
              <a:solidFill>
                <a:srgbClr val="FFFF00"/>
              </a:solidFill>
              <a:latin typeface="Arial Narrow" panose="020B0606020202030204" pitchFamily="34" charset="0"/>
              <a:cs typeface="Arial" panose="020B0604020202020204" pitchFamily="34" charset="0"/>
            </a:rPr>
            <a:t>Para los Gob. Regionales y Gob. Locales.</a:t>
          </a:r>
        </a:p>
      </dgm:t>
    </dgm:pt>
    <dgm:pt modelId="{39A91992-1835-41E7-9680-9D4736C9B409}" type="parTrans" cxnId="{C8F7FF50-3553-4240-998D-CC5B4B7FF9C8}">
      <dgm:prSet/>
      <dgm:spPr/>
      <dgm:t>
        <a:bodyPr/>
        <a:lstStyle/>
        <a:p>
          <a:endParaRPr lang="es-ES"/>
        </a:p>
      </dgm:t>
    </dgm:pt>
    <dgm:pt modelId="{2539F784-6CCE-4240-95CE-C5F484CF712F}" type="sibTrans" cxnId="{C8F7FF50-3553-4240-998D-CC5B4B7FF9C8}">
      <dgm:prSet/>
      <dgm:spPr>
        <a:solidFill>
          <a:srgbClr val="990000"/>
        </a:solidFill>
        <a:ln>
          <a:solidFill>
            <a:srgbClr val="990000"/>
          </a:solidFill>
        </a:ln>
      </dgm:spPr>
      <dgm:t>
        <a:bodyPr/>
        <a:lstStyle/>
        <a:p>
          <a:endParaRPr lang="es-ES"/>
        </a:p>
      </dgm:t>
    </dgm:pt>
    <dgm:pt modelId="{DE2B868C-CC0C-4CB3-960B-13F101E54A86}">
      <dgm:prSet phldrT="[Texto]" custT="1"/>
      <dgm:spPr>
        <a:ln>
          <a:solidFill>
            <a:srgbClr val="990000"/>
          </a:solidFill>
        </a:ln>
      </dgm:spPr>
      <dgm:t>
        <a:bodyPr/>
        <a:lstStyle/>
        <a:p>
          <a:pPr marL="36000" indent="0" algn="just">
            <a:lnSpc>
              <a:spcPct val="100000"/>
            </a:lnSpc>
            <a:spcAft>
              <a:spcPts val="0"/>
            </a:spcAft>
            <a:tabLst>
              <a:tab pos="176213" algn="l"/>
            </a:tabLst>
          </a:pPr>
          <a:r>
            <a:rPr lang="es-ES" sz="1400" dirty="0" smtClean="0">
              <a:latin typeface="Arial Narrow" panose="020B0606020202030204" pitchFamily="34" charset="0"/>
              <a:cs typeface="Arial" panose="020B0604020202020204" pitchFamily="34" charset="0"/>
            </a:rPr>
            <a:t>	Adelanta </a:t>
          </a:r>
          <a:r>
            <a:rPr lang="es-ES" sz="1400" dirty="0">
              <a:latin typeface="Arial Narrow" panose="020B0606020202030204" pitchFamily="34" charset="0"/>
              <a:cs typeface="Arial" panose="020B0604020202020204" pitchFamily="34" charset="0"/>
            </a:rPr>
            <a:t>recursos </a:t>
          </a:r>
          <a:r>
            <a:rPr lang="es-ES" sz="1400" dirty="0" smtClean="0">
              <a:latin typeface="Arial Narrow" panose="020B0606020202030204" pitchFamily="34" charset="0"/>
              <a:cs typeface="Arial" panose="020B0604020202020204" pitchFamily="34" charset="0"/>
            </a:rPr>
            <a:t>	financieros</a:t>
          </a:r>
          <a:r>
            <a:rPr lang="es-ES" sz="1400" dirty="0">
              <a:latin typeface="Arial Narrow" panose="020B0606020202030204" pitchFamily="34" charset="0"/>
              <a:cs typeface="Arial" panose="020B0604020202020204" pitchFamily="34" charset="0"/>
            </a:rPr>
            <a:t>, que son </a:t>
          </a:r>
          <a:r>
            <a:rPr lang="es-ES" sz="1400" dirty="0" smtClean="0">
              <a:latin typeface="Arial Narrow" panose="020B0606020202030204" pitchFamily="34" charset="0"/>
              <a:cs typeface="Arial" panose="020B0604020202020204" pitchFamily="34" charset="0"/>
            </a:rPr>
            <a:t>	descontados </a:t>
          </a:r>
          <a:r>
            <a:rPr lang="es-ES" sz="1400" dirty="0">
              <a:latin typeface="Arial Narrow" panose="020B0606020202030204" pitchFamily="34" charset="0"/>
              <a:cs typeface="Arial" panose="020B0604020202020204" pitchFamily="34" charset="0"/>
            </a:rPr>
            <a:t>al año </a:t>
          </a:r>
          <a:r>
            <a:rPr lang="es-ES" sz="1400" dirty="0" smtClean="0">
              <a:latin typeface="Arial Narrow" panose="020B0606020202030204" pitchFamily="34" charset="0"/>
              <a:cs typeface="Arial" panose="020B0604020202020204" pitchFamily="34" charset="0"/>
            </a:rPr>
            <a:t>	siguiente </a:t>
          </a:r>
          <a:r>
            <a:rPr lang="es-ES" sz="1400" dirty="0">
              <a:latin typeface="Arial Narrow" panose="020B0606020202030204" pitchFamily="34" charset="0"/>
              <a:cs typeface="Arial" panose="020B0604020202020204" pitchFamily="34" charset="0"/>
            </a:rPr>
            <a:t>de culminada </a:t>
          </a:r>
          <a:r>
            <a:rPr lang="es-ES" sz="1400" dirty="0" smtClean="0">
              <a:latin typeface="Arial Narrow" panose="020B0606020202030204" pitchFamily="34" charset="0"/>
              <a:cs typeface="Arial" panose="020B0604020202020204" pitchFamily="34" charset="0"/>
            </a:rPr>
            <a:t>	la </a:t>
          </a:r>
          <a:r>
            <a:rPr lang="es-ES" sz="1400" dirty="0">
              <a:latin typeface="Arial Narrow" panose="020B0606020202030204" pitchFamily="34" charset="0"/>
              <a:cs typeface="Arial" panose="020B0604020202020204" pitchFamily="34" charset="0"/>
            </a:rPr>
            <a:t>obra. </a:t>
          </a:r>
        </a:p>
      </dgm:t>
    </dgm:pt>
    <dgm:pt modelId="{171304F0-9E3F-4B13-81B3-ED6EB8306C1B}" type="parTrans" cxnId="{F7D420A6-A269-42C7-8890-0B05200C0D6E}">
      <dgm:prSet/>
      <dgm:spPr/>
      <dgm:t>
        <a:bodyPr/>
        <a:lstStyle/>
        <a:p>
          <a:endParaRPr lang="es-ES"/>
        </a:p>
      </dgm:t>
    </dgm:pt>
    <dgm:pt modelId="{D378142D-0829-4487-939E-124EDB8EA4C6}" type="sibTrans" cxnId="{F7D420A6-A269-42C7-8890-0B05200C0D6E}">
      <dgm:prSet/>
      <dgm:spPr/>
      <dgm:t>
        <a:bodyPr/>
        <a:lstStyle/>
        <a:p>
          <a:endParaRPr lang="es-ES"/>
        </a:p>
      </dgm:t>
    </dgm:pt>
    <dgm:pt modelId="{EDF64670-1296-4693-A29B-38F3B2F89E70}">
      <dgm:prSet phldrT="[Texto]" custT="1"/>
      <dgm:spPr>
        <a:ln>
          <a:solidFill>
            <a:srgbClr val="990000"/>
          </a:solidFill>
        </a:ln>
      </dgm:spPr>
      <dgm:t>
        <a:bodyPr/>
        <a:lstStyle/>
        <a:p>
          <a:pPr marL="36000" indent="0" algn="just">
            <a:lnSpc>
              <a:spcPct val="100000"/>
            </a:lnSpc>
            <a:spcAft>
              <a:spcPts val="0"/>
            </a:spcAft>
            <a:tabLst>
              <a:tab pos="176213" algn="l"/>
            </a:tabLst>
          </a:pPr>
          <a:r>
            <a:rPr lang="es-ES" sz="1400" dirty="0" smtClean="0">
              <a:latin typeface="Arial Narrow" panose="020B0606020202030204" pitchFamily="34" charset="0"/>
              <a:cs typeface="Arial" panose="020B0604020202020204" pitchFamily="34" charset="0"/>
            </a:rPr>
            <a:t>	Simplifica 	procedimientos </a:t>
          </a:r>
          <a:r>
            <a:rPr lang="es-ES" sz="1400" dirty="0">
              <a:latin typeface="Arial Narrow" panose="020B0606020202030204" pitchFamily="34" charset="0"/>
              <a:cs typeface="Arial" panose="020B0604020202020204" pitchFamily="34" charset="0"/>
            </a:rPr>
            <a:t>y libera </a:t>
          </a:r>
          <a:r>
            <a:rPr lang="es-ES" sz="1400" dirty="0" smtClean="0">
              <a:latin typeface="Arial Narrow" panose="020B0606020202030204" pitchFamily="34" charset="0"/>
              <a:cs typeface="Arial" panose="020B0604020202020204" pitchFamily="34" charset="0"/>
            </a:rPr>
            <a:t>	recursos técnicos.</a:t>
          </a:r>
          <a:endParaRPr lang="es-ES" sz="1400" dirty="0">
            <a:latin typeface="Arial Narrow" panose="020B0606020202030204" pitchFamily="34" charset="0"/>
            <a:cs typeface="Arial" panose="020B0604020202020204" pitchFamily="34" charset="0"/>
          </a:endParaRPr>
        </a:p>
      </dgm:t>
    </dgm:pt>
    <dgm:pt modelId="{A0E28864-CE72-4D5C-9DB3-0758F19FA301}" type="parTrans" cxnId="{CCF7DE9C-CEE5-41B1-8D0F-A9E296D23169}">
      <dgm:prSet/>
      <dgm:spPr/>
      <dgm:t>
        <a:bodyPr/>
        <a:lstStyle/>
        <a:p>
          <a:endParaRPr lang="es-ES"/>
        </a:p>
      </dgm:t>
    </dgm:pt>
    <dgm:pt modelId="{D25C3B9F-9C76-414A-8090-63C01AE5F0FE}" type="sibTrans" cxnId="{CCF7DE9C-CEE5-41B1-8D0F-A9E296D23169}">
      <dgm:prSet/>
      <dgm:spPr/>
      <dgm:t>
        <a:bodyPr/>
        <a:lstStyle/>
        <a:p>
          <a:endParaRPr lang="es-ES"/>
        </a:p>
      </dgm:t>
    </dgm:pt>
    <dgm:pt modelId="{E0494BB0-DCE4-4996-98B9-7D4A4086192B}">
      <dgm:prSet phldrT="[Texto]" custT="1"/>
      <dgm:spPr>
        <a:solidFill>
          <a:srgbClr val="0070C0"/>
        </a:solidFill>
      </dgm:spPr>
      <dgm:t>
        <a:bodyPr/>
        <a:lstStyle/>
        <a:p>
          <a:r>
            <a:rPr lang="es-ES" sz="1400" b="1" dirty="0">
              <a:solidFill>
                <a:srgbClr val="FFFF00"/>
              </a:solidFill>
              <a:latin typeface="Arial Narrow" panose="020B0606020202030204" pitchFamily="34" charset="0"/>
              <a:cs typeface="Arial" panose="020B0604020202020204" pitchFamily="34" charset="0"/>
            </a:rPr>
            <a:t>Para la Empresa Privada.</a:t>
          </a:r>
        </a:p>
      </dgm:t>
    </dgm:pt>
    <dgm:pt modelId="{DB60A49B-DB69-4B39-AF62-07617BF36029}" type="parTrans" cxnId="{392DD5B6-6E39-4D19-A0B0-13682683A5A2}">
      <dgm:prSet/>
      <dgm:spPr/>
      <dgm:t>
        <a:bodyPr/>
        <a:lstStyle/>
        <a:p>
          <a:endParaRPr lang="es-ES"/>
        </a:p>
      </dgm:t>
    </dgm:pt>
    <dgm:pt modelId="{2AA8AFE4-DB87-412D-B949-A104F55AAAD0}" type="sibTrans" cxnId="{392DD5B6-6E39-4D19-A0B0-13682683A5A2}">
      <dgm:prSet/>
      <dgm:spPr>
        <a:solidFill>
          <a:srgbClr val="990000"/>
        </a:solidFill>
        <a:ln>
          <a:solidFill>
            <a:srgbClr val="990000"/>
          </a:solidFill>
        </a:ln>
      </dgm:spPr>
      <dgm:t>
        <a:bodyPr/>
        <a:lstStyle/>
        <a:p>
          <a:endParaRPr lang="es-ES"/>
        </a:p>
      </dgm:t>
    </dgm:pt>
    <dgm:pt modelId="{692DDE79-B74B-43AD-A828-22C8CEA70BEC}">
      <dgm:prSet phldrT="[Texto]" custT="1"/>
      <dgm:spPr>
        <a:ln>
          <a:solidFill>
            <a:srgbClr val="990000"/>
          </a:solidFill>
        </a:ln>
      </dgm:spPr>
      <dgm:t>
        <a:bodyPr/>
        <a:lstStyle/>
        <a:p>
          <a:pPr algn="just" defTabSz="622300">
            <a:tabLst>
              <a:tab pos="176213" algn="l"/>
            </a:tabLst>
          </a:pPr>
          <a:r>
            <a:rPr lang="es-ES" sz="1400" dirty="0" smtClean="0">
              <a:latin typeface="Arial Narrow" panose="020B0606020202030204" pitchFamily="34" charset="0"/>
              <a:cs typeface="Arial" panose="020B0604020202020204" pitchFamily="34" charset="0"/>
            </a:rPr>
            <a:t>Asocia </a:t>
          </a:r>
          <a:r>
            <a:rPr lang="es-ES" sz="1400" dirty="0">
              <a:latin typeface="Arial Narrow" panose="020B0606020202030204" pitchFamily="34" charset="0"/>
              <a:cs typeface="Arial" panose="020B0604020202020204" pitchFamily="34" charset="0"/>
            </a:rPr>
            <a:t>su imagen con las </a:t>
          </a:r>
          <a:r>
            <a:rPr lang="es-ES" sz="1400" dirty="0" smtClean="0">
              <a:latin typeface="Arial Narrow" panose="020B0606020202030204" pitchFamily="34" charset="0"/>
              <a:cs typeface="Arial" panose="020B0604020202020204" pitchFamily="34" charset="0"/>
            </a:rPr>
            <a:t>obras </a:t>
          </a:r>
          <a:r>
            <a:rPr lang="es-ES" sz="1400" dirty="0">
              <a:latin typeface="Arial Narrow" panose="020B0606020202030204" pitchFamily="34" charset="0"/>
              <a:cs typeface="Arial" panose="020B0604020202020204" pitchFamily="34" charset="0"/>
            </a:rPr>
            <a:t>de alto impacto </a:t>
          </a:r>
          <a:r>
            <a:rPr lang="es-ES" sz="1400" dirty="0" smtClean="0">
              <a:latin typeface="Arial Narrow" panose="020B0606020202030204" pitchFamily="34" charset="0"/>
              <a:cs typeface="Arial" panose="020B0604020202020204" pitchFamily="34" charset="0"/>
            </a:rPr>
            <a:t>	social</a:t>
          </a:r>
          <a:r>
            <a:rPr lang="es-ES" sz="1400" dirty="0">
              <a:latin typeface="Arial Narrow" panose="020B0606020202030204" pitchFamily="34" charset="0"/>
              <a:cs typeface="Arial" panose="020B0604020202020204" pitchFamily="34" charset="0"/>
            </a:rPr>
            <a:t>.</a:t>
          </a:r>
        </a:p>
      </dgm:t>
    </dgm:pt>
    <dgm:pt modelId="{13DBB20A-2771-4C48-A063-4B50A81E23D6}" type="parTrans" cxnId="{CF3062FD-3D4E-4EF0-8AD1-5BF8A64364EE}">
      <dgm:prSet/>
      <dgm:spPr/>
      <dgm:t>
        <a:bodyPr/>
        <a:lstStyle/>
        <a:p>
          <a:endParaRPr lang="es-ES"/>
        </a:p>
      </dgm:t>
    </dgm:pt>
    <dgm:pt modelId="{B7F10722-95DB-4ECB-9C80-FCDE183EB9A6}" type="sibTrans" cxnId="{CF3062FD-3D4E-4EF0-8AD1-5BF8A64364EE}">
      <dgm:prSet/>
      <dgm:spPr/>
      <dgm:t>
        <a:bodyPr/>
        <a:lstStyle/>
        <a:p>
          <a:endParaRPr lang="es-ES"/>
        </a:p>
      </dgm:t>
    </dgm:pt>
    <dgm:pt modelId="{C51C84F2-775D-4E20-87BF-AC09194E7FE9}">
      <dgm:prSet phldrT="[Texto]" custT="1"/>
      <dgm:spPr>
        <a:solidFill>
          <a:srgbClr val="0070C0"/>
        </a:solidFill>
      </dgm:spPr>
      <dgm:t>
        <a:bodyPr/>
        <a:lstStyle/>
        <a:p>
          <a:r>
            <a:rPr lang="es-ES" sz="1400" b="1" dirty="0">
              <a:solidFill>
                <a:srgbClr val="FFFF00"/>
              </a:solidFill>
              <a:latin typeface="Arial Narrow" panose="020B0606020202030204" pitchFamily="34" charset="0"/>
              <a:cs typeface="Arial" panose="020B0604020202020204" pitchFamily="34" charset="0"/>
            </a:rPr>
            <a:t>Para la Sociedad</a:t>
          </a:r>
          <a:r>
            <a:rPr lang="es-ES" sz="1400" b="1" dirty="0">
              <a:latin typeface="Arial Narrow" panose="020B0606020202030204" pitchFamily="34" charset="0"/>
              <a:cs typeface="Arial" panose="020B0604020202020204" pitchFamily="34" charset="0"/>
            </a:rPr>
            <a:t>.</a:t>
          </a:r>
        </a:p>
      </dgm:t>
    </dgm:pt>
    <dgm:pt modelId="{51ABECF8-A913-46AE-B636-BDE191B726AF}" type="parTrans" cxnId="{74A50C2E-2557-4419-86AB-040A98E16879}">
      <dgm:prSet/>
      <dgm:spPr/>
      <dgm:t>
        <a:bodyPr/>
        <a:lstStyle/>
        <a:p>
          <a:endParaRPr lang="es-ES"/>
        </a:p>
      </dgm:t>
    </dgm:pt>
    <dgm:pt modelId="{0B6D8BEA-41E9-47E3-AE11-9CB732F46A5F}" type="sibTrans" cxnId="{74A50C2E-2557-4419-86AB-040A98E16879}">
      <dgm:prSet/>
      <dgm:spPr/>
      <dgm:t>
        <a:bodyPr/>
        <a:lstStyle/>
        <a:p>
          <a:endParaRPr lang="es-ES"/>
        </a:p>
      </dgm:t>
    </dgm:pt>
    <dgm:pt modelId="{B09C64BD-3E1F-4E70-BDCC-15F111C77553}">
      <dgm:prSet phldrT="[Texto]" custT="1"/>
      <dgm:spPr>
        <a:ln>
          <a:solidFill>
            <a:srgbClr val="990000"/>
          </a:solidFill>
        </a:ln>
      </dgm:spPr>
      <dgm:t>
        <a:bodyPr/>
        <a:lstStyle/>
        <a:p>
          <a:pPr algn="just"/>
          <a:r>
            <a:rPr lang="es-ES" sz="1400" dirty="0">
              <a:latin typeface="Arial Narrow" panose="020B0606020202030204" pitchFamily="34" charset="0"/>
              <a:cs typeface="Arial" panose="020B0604020202020204" pitchFamily="34" charset="0"/>
            </a:rPr>
            <a:t>Adelanta el desarrollo </a:t>
          </a:r>
          <a:r>
            <a:rPr lang="es-ES" sz="1400" dirty="0" smtClean="0">
              <a:latin typeface="Arial Narrow" panose="020B0606020202030204" pitchFamily="34" charset="0"/>
              <a:cs typeface="Arial" panose="020B0604020202020204" pitchFamily="34" charset="0"/>
            </a:rPr>
            <a:t>socioeconómico, </a:t>
          </a:r>
          <a:r>
            <a:rPr lang="es-ES" sz="1400" dirty="0">
              <a:latin typeface="Arial Narrow" panose="020B0606020202030204" pitchFamily="34" charset="0"/>
              <a:cs typeface="Arial" panose="020B0604020202020204" pitchFamily="34" charset="0"/>
            </a:rPr>
            <a:t>acelera la </a:t>
          </a:r>
          <a:r>
            <a:rPr lang="es-ES" sz="1400" dirty="0" smtClean="0">
              <a:latin typeface="Arial Narrow" panose="020B0606020202030204" pitchFamily="34" charset="0"/>
              <a:cs typeface="Arial" panose="020B0604020202020204" pitchFamily="34" charset="0"/>
            </a:rPr>
            <a:t>inversión </a:t>
          </a:r>
          <a:r>
            <a:rPr lang="es-ES" sz="1400" dirty="0">
              <a:latin typeface="Arial Narrow" panose="020B0606020202030204" pitchFamily="34" charset="0"/>
              <a:cs typeface="Arial" panose="020B0604020202020204" pitchFamily="34" charset="0"/>
            </a:rPr>
            <a:t>en infraestructura, amplia la cobertura y mejora la calidad de los servicios públicos para la población.</a:t>
          </a:r>
        </a:p>
      </dgm:t>
    </dgm:pt>
    <dgm:pt modelId="{471ABB6C-042A-4B6E-BE3B-70458FE6987C}" type="parTrans" cxnId="{C479E42E-4B4D-4691-B006-3206D651793A}">
      <dgm:prSet/>
      <dgm:spPr/>
      <dgm:t>
        <a:bodyPr/>
        <a:lstStyle/>
        <a:p>
          <a:endParaRPr lang="es-ES"/>
        </a:p>
      </dgm:t>
    </dgm:pt>
    <dgm:pt modelId="{563A1D7B-1B0E-4666-A890-FA385054A3FE}" type="sibTrans" cxnId="{C479E42E-4B4D-4691-B006-3206D651793A}">
      <dgm:prSet/>
      <dgm:spPr/>
      <dgm:t>
        <a:bodyPr/>
        <a:lstStyle/>
        <a:p>
          <a:endParaRPr lang="es-ES"/>
        </a:p>
      </dgm:t>
    </dgm:pt>
    <dgm:pt modelId="{2E772FD5-DFF2-44DF-93E5-08621863B6B9}">
      <dgm:prSet phldrT="[Texto]" custT="1"/>
      <dgm:spPr>
        <a:ln>
          <a:solidFill>
            <a:srgbClr val="990000"/>
          </a:solidFill>
        </a:ln>
      </dgm:spPr>
      <dgm:t>
        <a:bodyPr/>
        <a:lstStyle/>
        <a:p>
          <a:pPr marL="36000" indent="0" algn="just">
            <a:lnSpc>
              <a:spcPct val="100000"/>
            </a:lnSpc>
            <a:spcAft>
              <a:spcPts val="0"/>
            </a:spcAft>
            <a:tabLst>
              <a:tab pos="176213" algn="l"/>
            </a:tabLst>
          </a:pPr>
          <a:r>
            <a:rPr lang="es-ES" sz="1400" dirty="0" smtClean="0">
              <a:latin typeface="Arial Narrow" panose="020B0606020202030204" pitchFamily="34" charset="0"/>
              <a:cs typeface="Arial" panose="020B0604020202020204" pitchFamily="34" charset="0"/>
            </a:rPr>
            <a:t>	Acelera </a:t>
          </a:r>
          <a:r>
            <a:rPr lang="es-ES" sz="1400" dirty="0">
              <a:latin typeface="Arial Narrow" panose="020B0606020202030204" pitchFamily="34" charset="0"/>
              <a:cs typeface="Arial" panose="020B0604020202020204" pitchFamily="34" charset="0"/>
            </a:rPr>
            <a:t>la ejecución de </a:t>
          </a:r>
          <a:r>
            <a:rPr lang="es-ES" sz="1400" dirty="0" smtClean="0">
              <a:latin typeface="Arial Narrow" panose="020B0606020202030204" pitchFamily="34" charset="0"/>
              <a:cs typeface="Arial" panose="020B0604020202020204" pitchFamily="34" charset="0"/>
            </a:rPr>
            <a:t>	obras</a:t>
          </a:r>
          <a:r>
            <a:rPr lang="es-ES" sz="1400" dirty="0">
              <a:latin typeface="Arial Narrow" panose="020B0606020202030204" pitchFamily="34" charset="0"/>
              <a:cs typeface="Arial" panose="020B0604020202020204" pitchFamily="34" charset="0"/>
            </a:rPr>
            <a:t>, sosteniendo o </a:t>
          </a:r>
          <a:r>
            <a:rPr lang="es-ES" sz="1400" dirty="0" smtClean="0">
              <a:latin typeface="Arial Narrow" panose="020B0606020202030204" pitchFamily="34" charset="0"/>
              <a:cs typeface="Arial" panose="020B0604020202020204" pitchFamily="34" charset="0"/>
            </a:rPr>
            <a:t>	aumentando </a:t>
          </a:r>
          <a:r>
            <a:rPr lang="es-ES" sz="1400" dirty="0">
              <a:latin typeface="Arial Narrow" panose="020B0606020202030204" pitchFamily="34" charset="0"/>
              <a:cs typeface="Arial" panose="020B0604020202020204" pitchFamily="34" charset="0"/>
            </a:rPr>
            <a:t>el </a:t>
          </a:r>
          <a:r>
            <a:rPr lang="es-ES" sz="1400" dirty="0" smtClean="0">
              <a:latin typeface="Arial Narrow" panose="020B0606020202030204" pitchFamily="34" charset="0"/>
              <a:cs typeface="Arial" panose="020B0604020202020204" pitchFamily="34" charset="0"/>
            </a:rPr>
            <a:t>	dinamismo económico 	local</a:t>
          </a:r>
          <a:r>
            <a:rPr lang="es-ES" sz="1400" dirty="0">
              <a:latin typeface="Arial Narrow" panose="020B0606020202030204" pitchFamily="34" charset="0"/>
              <a:cs typeface="Arial" panose="020B0604020202020204" pitchFamily="34" charset="0"/>
            </a:rPr>
            <a:t>. </a:t>
          </a:r>
        </a:p>
      </dgm:t>
    </dgm:pt>
    <dgm:pt modelId="{4B6AE3E7-2DF0-4E06-9678-2169EF6C0C5A}" type="parTrans" cxnId="{F6F86BFB-71DF-427A-8B3D-23F7F1098CF2}">
      <dgm:prSet/>
      <dgm:spPr/>
      <dgm:t>
        <a:bodyPr/>
        <a:lstStyle/>
        <a:p>
          <a:endParaRPr lang="es-ES"/>
        </a:p>
      </dgm:t>
    </dgm:pt>
    <dgm:pt modelId="{9D52F47F-D3BB-4550-A982-FB1C4EECE893}" type="sibTrans" cxnId="{F6F86BFB-71DF-427A-8B3D-23F7F1098CF2}">
      <dgm:prSet/>
      <dgm:spPr/>
      <dgm:t>
        <a:bodyPr/>
        <a:lstStyle/>
        <a:p>
          <a:endParaRPr lang="es-ES"/>
        </a:p>
      </dgm:t>
    </dgm:pt>
    <dgm:pt modelId="{B9CCC402-D050-4A94-AD28-647D426D4C59}">
      <dgm:prSet phldrT="[Texto]" custT="1"/>
      <dgm:spPr>
        <a:ln>
          <a:solidFill>
            <a:srgbClr val="990000"/>
          </a:solidFill>
        </a:ln>
      </dgm:spPr>
      <dgm:t>
        <a:bodyPr/>
        <a:lstStyle/>
        <a:p>
          <a:pPr algn="just" defTabSz="2065338">
            <a:tabLst>
              <a:tab pos="90488" algn="l"/>
            </a:tabLst>
          </a:pPr>
          <a:r>
            <a:rPr lang="es-ES" sz="1400" dirty="0" smtClean="0">
              <a:latin typeface="Arial Narrow" panose="020B0606020202030204" pitchFamily="34" charset="0"/>
              <a:cs typeface="Arial" panose="020B0604020202020204" pitchFamily="34" charset="0"/>
            </a:rPr>
            <a:t>Acelera </a:t>
          </a:r>
          <a:r>
            <a:rPr lang="es-ES" sz="1400" dirty="0">
              <a:latin typeface="Arial Narrow" panose="020B0606020202030204" pitchFamily="34" charset="0"/>
              <a:cs typeface="Arial" panose="020B0604020202020204" pitchFamily="34" charset="0"/>
            </a:rPr>
            <a:t>obras que </a:t>
          </a:r>
          <a:r>
            <a:rPr lang="es-ES" sz="1400" dirty="0" smtClean="0">
              <a:latin typeface="Arial Narrow" panose="020B0606020202030204" pitchFamily="34" charset="0"/>
              <a:cs typeface="Arial" panose="020B0604020202020204" pitchFamily="34" charset="0"/>
            </a:rPr>
            <a:t>podrían elevar </a:t>
          </a:r>
          <a:r>
            <a:rPr lang="es-ES" sz="1400" dirty="0">
              <a:latin typeface="Arial Narrow" panose="020B0606020202030204" pitchFamily="34" charset="0"/>
              <a:cs typeface="Arial" panose="020B0604020202020204" pitchFamily="34" charset="0"/>
            </a:rPr>
            <a:t>la competitividad local </a:t>
          </a:r>
          <a:r>
            <a:rPr lang="es-ES" sz="1400" dirty="0" smtClean="0">
              <a:latin typeface="Arial Narrow" panose="020B0606020202030204" pitchFamily="34" charset="0"/>
              <a:cs typeface="Arial" panose="020B0604020202020204" pitchFamily="34" charset="0"/>
            </a:rPr>
            <a:t>y </a:t>
          </a:r>
          <a:r>
            <a:rPr lang="es-ES" sz="1400" dirty="0">
              <a:latin typeface="Arial Narrow" panose="020B0606020202030204" pitchFamily="34" charset="0"/>
              <a:cs typeface="Arial" panose="020B0604020202020204" pitchFamily="34" charset="0"/>
            </a:rPr>
            <a:t>de la empresa.</a:t>
          </a:r>
        </a:p>
      </dgm:t>
    </dgm:pt>
    <dgm:pt modelId="{5D782161-374B-4837-9284-23C01BA40041}" type="parTrans" cxnId="{8DD456F0-C424-4F9D-AAD7-B19437AFC896}">
      <dgm:prSet/>
      <dgm:spPr/>
      <dgm:t>
        <a:bodyPr/>
        <a:lstStyle/>
        <a:p>
          <a:endParaRPr lang="es-ES"/>
        </a:p>
      </dgm:t>
    </dgm:pt>
    <dgm:pt modelId="{A7C313EC-299C-4DFE-8B73-E5D257861892}" type="sibTrans" cxnId="{8DD456F0-C424-4F9D-AAD7-B19437AFC896}">
      <dgm:prSet/>
      <dgm:spPr/>
      <dgm:t>
        <a:bodyPr/>
        <a:lstStyle/>
        <a:p>
          <a:endParaRPr lang="es-ES"/>
        </a:p>
      </dgm:t>
    </dgm:pt>
    <dgm:pt modelId="{06C4E449-B24A-401F-A444-45AD2D595B26}">
      <dgm:prSet phldrT="[Texto]" custT="1"/>
      <dgm:spPr>
        <a:ln>
          <a:solidFill>
            <a:srgbClr val="990000"/>
          </a:solidFill>
        </a:ln>
      </dgm:spPr>
      <dgm:t>
        <a:bodyPr/>
        <a:lstStyle/>
        <a:p>
          <a:pPr algn="just" defTabSz="2065338">
            <a:tabLst>
              <a:tab pos="90488" algn="l"/>
            </a:tabLst>
          </a:pPr>
          <a:r>
            <a:rPr lang="es-ES" sz="1400" dirty="0">
              <a:latin typeface="Arial Narrow" panose="020B0606020202030204" pitchFamily="34" charset="0"/>
              <a:cs typeface="Arial" panose="020B0604020202020204" pitchFamily="34" charset="0"/>
            </a:rPr>
            <a:t>Mejora la eficacia de sus programas de responsabilidad social y recupera el total de su </a:t>
          </a:r>
          <a:r>
            <a:rPr lang="es-ES" sz="1400" dirty="0" smtClean="0">
              <a:latin typeface="Arial Narrow" panose="020B0606020202030204" pitchFamily="34" charset="0"/>
              <a:cs typeface="Arial" panose="020B0604020202020204" pitchFamily="34" charset="0"/>
            </a:rPr>
            <a:t>inversión.</a:t>
          </a:r>
          <a:endParaRPr lang="es-ES" sz="1400" dirty="0">
            <a:latin typeface="Arial Narrow" panose="020B0606020202030204" pitchFamily="34" charset="0"/>
            <a:cs typeface="Arial" panose="020B0604020202020204" pitchFamily="34" charset="0"/>
          </a:endParaRPr>
        </a:p>
      </dgm:t>
    </dgm:pt>
    <dgm:pt modelId="{B762DD77-59D1-46E8-86C4-8FD87F8DA271}" type="parTrans" cxnId="{DB7EAF4E-55C8-4F7C-82A9-BB6E5AC379E4}">
      <dgm:prSet/>
      <dgm:spPr/>
      <dgm:t>
        <a:bodyPr/>
        <a:lstStyle/>
        <a:p>
          <a:endParaRPr lang="es-ES"/>
        </a:p>
      </dgm:t>
    </dgm:pt>
    <dgm:pt modelId="{534D86BE-E2DB-4761-884F-F6C6D6AD549F}" type="sibTrans" cxnId="{DB7EAF4E-55C8-4F7C-82A9-BB6E5AC379E4}">
      <dgm:prSet/>
      <dgm:spPr/>
      <dgm:t>
        <a:bodyPr/>
        <a:lstStyle/>
        <a:p>
          <a:endParaRPr lang="es-ES"/>
        </a:p>
      </dgm:t>
    </dgm:pt>
    <dgm:pt modelId="{414C46A6-1E27-4E43-8E74-EB0CBE16A5F8}">
      <dgm:prSet phldrT="[Texto]" custT="1"/>
      <dgm:spPr>
        <a:ln>
          <a:solidFill>
            <a:srgbClr val="990000"/>
          </a:solidFill>
        </a:ln>
      </dgm:spPr>
      <dgm:t>
        <a:bodyPr/>
        <a:lstStyle/>
        <a:p>
          <a:pPr algn="just"/>
          <a:r>
            <a:rPr lang="es-ES" sz="1400" dirty="0">
              <a:latin typeface="Arial Narrow" panose="020B0606020202030204" pitchFamily="34" charset="0"/>
              <a:cs typeface="Arial" panose="020B0604020202020204" pitchFamily="34" charset="0"/>
            </a:rPr>
            <a:t>Genera el empleo directo o indirecto en la comunidad local.</a:t>
          </a:r>
        </a:p>
      </dgm:t>
    </dgm:pt>
    <dgm:pt modelId="{64797465-5D90-43EC-BF8E-7879B32FA016}" type="parTrans" cxnId="{4611E889-CE11-42A6-9969-776DDDA5DF4B}">
      <dgm:prSet/>
      <dgm:spPr/>
      <dgm:t>
        <a:bodyPr/>
        <a:lstStyle/>
        <a:p>
          <a:endParaRPr lang="es-ES"/>
        </a:p>
      </dgm:t>
    </dgm:pt>
    <dgm:pt modelId="{71A68E29-F040-4D74-A98B-EA69B5E7ED7F}" type="sibTrans" cxnId="{4611E889-CE11-42A6-9969-776DDDA5DF4B}">
      <dgm:prSet/>
      <dgm:spPr/>
      <dgm:t>
        <a:bodyPr/>
        <a:lstStyle/>
        <a:p>
          <a:endParaRPr lang="es-ES"/>
        </a:p>
      </dgm:t>
    </dgm:pt>
    <dgm:pt modelId="{B9B7700A-BD6A-4418-97BF-89EFC17DA117}">
      <dgm:prSet phldrT="[Texto]" custT="1"/>
      <dgm:spPr>
        <a:ln>
          <a:solidFill>
            <a:srgbClr val="990000"/>
          </a:solidFill>
        </a:ln>
      </dgm:spPr>
      <dgm:t>
        <a:bodyPr/>
        <a:lstStyle/>
        <a:p>
          <a:pPr algn="just"/>
          <a:r>
            <a:rPr lang="es-ES" sz="1400" dirty="0">
              <a:latin typeface="Arial Narrow" panose="020B0606020202030204" pitchFamily="34" charset="0"/>
              <a:cs typeface="Arial" panose="020B0604020202020204" pitchFamily="34" charset="0"/>
            </a:rPr>
            <a:t>Fomenta la </a:t>
          </a:r>
          <a:r>
            <a:rPr lang="es-ES" sz="1400" dirty="0" smtClean="0">
              <a:latin typeface="Arial Narrow" panose="020B0606020202030204" pitchFamily="34" charset="0"/>
              <a:cs typeface="Arial" panose="020B0604020202020204" pitchFamily="34" charset="0"/>
            </a:rPr>
            <a:t>creación </a:t>
          </a:r>
          <a:r>
            <a:rPr lang="es-ES" sz="1400" dirty="0">
              <a:latin typeface="Arial Narrow" panose="020B0606020202030204" pitchFamily="34" charset="0"/>
              <a:cs typeface="Arial" panose="020B0604020202020204" pitchFamily="34" charset="0"/>
            </a:rPr>
            <a:t>de nuevas empresas dada la mejora en la competitividad.  </a:t>
          </a:r>
        </a:p>
      </dgm:t>
    </dgm:pt>
    <dgm:pt modelId="{F8BE14E8-4136-4A84-BC3F-A7DBDC61C2FB}" type="parTrans" cxnId="{BCD8173F-EACB-4CF9-A4BF-1F8DA60A2B57}">
      <dgm:prSet/>
      <dgm:spPr/>
      <dgm:t>
        <a:bodyPr/>
        <a:lstStyle/>
        <a:p>
          <a:endParaRPr lang="es-ES"/>
        </a:p>
      </dgm:t>
    </dgm:pt>
    <dgm:pt modelId="{391073E7-0261-4C1A-8E02-6A3F382548B5}" type="sibTrans" cxnId="{BCD8173F-EACB-4CF9-A4BF-1F8DA60A2B57}">
      <dgm:prSet/>
      <dgm:spPr/>
      <dgm:t>
        <a:bodyPr/>
        <a:lstStyle/>
        <a:p>
          <a:endParaRPr lang="es-ES"/>
        </a:p>
      </dgm:t>
    </dgm:pt>
    <dgm:pt modelId="{400E32A9-5DB4-496C-8F6E-B4B77AC985C4}" type="pres">
      <dgm:prSet presAssocID="{891132CE-7AEE-423E-A225-201968190CCB}" presName="Name0" presStyleCnt="0">
        <dgm:presLayoutVars>
          <dgm:dir/>
          <dgm:animLvl val="lvl"/>
          <dgm:resizeHandles val="exact"/>
        </dgm:presLayoutVars>
      </dgm:prSet>
      <dgm:spPr/>
      <dgm:t>
        <a:bodyPr/>
        <a:lstStyle/>
        <a:p>
          <a:endParaRPr lang="es-ES"/>
        </a:p>
      </dgm:t>
    </dgm:pt>
    <dgm:pt modelId="{B0C8A2E9-80D8-4BCE-B9C0-71CE2057A9AE}" type="pres">
      <dgm:prSet presAssocID="{891132CE-7AEE-423E-A225-201968190CCB}" presName="tSp" presStyleCnt="0"/>
      <dgm:spPr/>
    </dgm:pt>
    <dgm:pt modelId="{E58331F0-751F-4AE7-A16F-B6A1D8A57DD2}" type="pres">
      <dgm:prSet presAssocID="{891132CE-7AEE-423E-A225-201968190CCB}" presName="bSp" presStyleCnt="0"/>
      <dgm:spPr/>
    </dgm:pt>
    <dgm:pt modelId="{E5B6C8B4-F3EA-4239-8260-E06FCEA74FCC}" type="pres">
      <dgm:prSet presAssocID="{891132CE-7AEE-423E-A225-201968190CCB}" presName="process" presStyleCnt="0"/>
      <dgm:spPr/>
    </dgm:pt>
    <dgm:pt modelId="{476477BD-10C8-4E93-94F8-8FF106D6B2B0}" type="pres">
      <dgm:prSet presAssocID="{5FB52420-9518-4EEC-80CF-1351A9574008}" presName="composite1" presStyleCnt="0"/>
      <dgm:spPr/>
    </dgm:pt>
    <dgm:pt modelId="{58D44E97-66A6-47EF-BDC7-C4F138BD0B7B}" type="pres">
      <dgm:prSet presAssocID="{5FB52420-9518-4EEC-80CF-1351A9574008}" presName="dummyNode1" presStyleLbl="node1" presStyleIdx="0" presStyleCnt="3"/>
      <dgm:spPr/>
    </dgm:pt>
    <dgm:pt modelId="{7E813B42-D9E5-4666-8B3F-E05F5CB05424}" type="pres">
      <dgm:prSet presAssocID="{5FB52420-9518-4EEC-80CF-1351A9574008}" presName="childNode1" presStyleLbl="bgAcc1" presStyleIdx="0" presStyleCnt="3" custScaleX="111013" custScaleY="176143" custLinFactNeighborX="-29173" custLinFactNeighborY="-5146">
        <dgm:presLayoutVars>
          <dgm:bulletEnabled val="1"/>
        </dgm:presLayoutVars>
      </dgm:prSet>
      <dgm:spPr/>
      <dgm:t>
        <a:bodyPr/>
        <a:lstStyle/>
        <a:p>
          <a:endParaRPr lang="es-ES"/>
        </a:p>
      </dgm:t>
    </dgm:pt>
    <dgm:pt modelId="{1AB7837A-F5A6-47E7-8DA2-918BBA3D45B7}" type="pres">
      <dgm:prSet presAssocID="{5FB52420-9518-4EEC-80CF-1351A9574008}" presName="childNode1tx" presStyleLbl="bgAcc1" presStyleIdx="0" presStyleCnt="3">
        <dgm:presLayoutVars>
          <dgm:bulletEnabled val="1"/>
        </dgm:presLayoutVars>
      </dgm:prSet>
      <dgm:spPr/>
      <dgm:t>
        <a:bodyPr/>
        <a:lstStyle/>
        <a:p>
          <a:endParaRPr lang="es-ES"/>
        </a:p>
      </dgm:t>
    </dgm:pt>
    <dgm:pt modelId="{208EF0CD-49F2-424A-933E-AD95282C728E}" type="pres">
      <dgm:prSet presAssocID="{5FB52420-9518-4EEC-80CF-1351A9574008}" presName="parentNode1" presStyleLbl="node1" presStyleIdx="0" presStyleCnt="3" custLinFactNeighborX="17079" custLinFactNeighborY="95546">
        <dgm:presLayoutVars>
          <dgm:chMax val="1"/>
          <dgm:bulletEnabled val="1"/>
        </dgm:presLayoutVars>
      </dgm:prSet>
      <dgm:spPr/>
      <dgm:t>
        <a:bodyPr/>
        <a:lstStyle/>
        <a:p>
          <a:endParaRPr lang="es-ES"/>
        </a:p>
      </dgm:t>
    </dgm:pt>
    <dgm:pt modelId="{9CA2D399-0860-4C73-982F-879AC8DC4009}" type="pres">
      <dgm:prSet presAssocID="{5FB52420-9518-4EEC-80CF-1351A9574008}" presName="connSite1" presStyleCnt="0"/>
      <dgm:spPr/>
    </dgm:pt>
    <dgm:pt modelId="{5B76F648-B66C-4EB0-B494-36672AA155AA}" type="pres">
      <dgm:prSet presAssocID="{2539F784-6CCE-4240-95CE-C5F484CF712F}" presName="Name9" presStyleLbl="sibTrans2D1" presStyleIdx="0" presStyleCnt="2" custAng="2034497"/>
      <dgm:spPr/>
      <dgm:t>
        <a:bodyPr/>
        <a:lstStyle/>
        <a:p>
          <a:endParaRPr lang="es-ES"/>
        </a:p>
      </dgm:t>
    </dgm:pt>
    <dgm:pt modelId="{F1B40DD0-7456-4D44-9AA8-CA0222EDDCF4}" type="pres">
      <dgm:prSet presAssocID="{E0494BB0-DCE4-4996-98B9-7D4A4086192B}" presName="composite2" presStyleCnt="0"/>
      <dgm:spPr/>
    </dgm:pt>
    <dgm:pt modelId="{CEF2D6B2-8509-47D8-9985-4B7423379D8F}" type="pres">
      <dgm:prSet presAssocID="{E0494BB0-DCE4-4996-98B9-7D4A4086192B}" presName="dummyNode2" presStyleLbl="node1" presStyleIdx="0" presStyleCnt="3"/>
      <dgm:spPr/>
    </dgm:pt>
    <dgm:pt modelId="{4224A892-F4DF-4294-AA98-B25C51695AAD}" type="pres">
      <dgm:prSet presAssocID="{E0494BB0-DCE4-4996-98B9-7D4A4086192B}" presName="childNode2" presStyleLbl="bgAcc1" presStyleIdx="1" presStyleCnt="3" custScaleX="125595" custScaleY="180480" custLinFactNeighborX="-631" custLinFactNeighborY="-2317">
        <dgm:presLayoutVars>
          <dgm:bulletEnabled val="1"/>
        </dgm:presLayoutVars>
      </dgm:prSet>
      <dgm:spPr/>
      <dgm:t>
        <a:bodyPr/>
        <a:lstStyle/>
        <a:p>
          <a:endParaRPr lang="es-ES"/>
        </a:p>
      </dgm:t>
    </dgm:pt>
    <dgm:pt modelId="{9528904A-6436-458C-94FA-179AB7A6D84F}" type="pres">
      <dgm:prSet presAssocID="{E0494BB0-DCE4-4996-98B9-7D4A4086192B}" presName="childNode2tx" presStyleLbl="bgAcc1" presStyleIdx="1" presStyleCnt="3">
        <dgm:presLayoutVars>
          <dgm:bulletEnabled val="1"/>
        </dgm:presLayoutVars>
      </dgm:prSet>
      <dgm:spPr/>
      <dgm:t>
        <a:bodyPr/>
        <a:lstStyle/>
        <a:p>
          <a:endParaRPr lang="es-ES"/>
        </a:p>
      </dgm:t>
    </dgm:pt>
    <dgm:pt modelId="{8AB53E3C-C675-45FD-A919-804F4DCFF451}" type="pres">
      <dgm:prSet presAssocID="{E0494BB0-DCE4-4996-98B9-7D4A4086192B}" presName="parentNode2" presStyleLbl="node1" presStyleIdx="1" presStyleCnt="3" custLinFactNeighborX="-1496" custLinFactNeighborY="-92151">
        <dgm:presLayoutVars>
          <dgm:chMax val="0"/>
          <dgm:bulletEnabled val="1"/>
        </dgm:presLayoutVars>
      </dgm:prSet>
      <dgm:spPr/>
      <dgm:t>
        <a:bodyPr/>
        <a:lstStyle/>
        <a:p>
          <a:endParaRPr lang="es-ES"/>
        </a:p>
      </dgm:t>
    </dgm:pt>
    <dgm:pt modelId="{DFB92982-1B1E-4889-B574-B80F9B489136}" type="pres">
      <dgm:prSet presAssocID="{E0494BB0-DCE4-4996-98B9-7D4A4086192B}" presName="connSite2" presStyleCnt="0"/>
      <dgm:spPr/>
    </dgm:pt>
    <dgm:pt modelId="{B67431D3-D020-4A9B-B57C-5B35C1EC3AA7}" type="pres">
      <dgm:prSet presAssocID="{2AA8AFE4-DB87-412D-B949-A104F55AAAD0}" presName="Name18" presStyleLbl="sibTrans2D1" presStyleIdx="1" presStyleCnt="2" custAng="19755670" custLinFactNeighborX="1548" custLinFactNeighborY="377"/>
      <dgm:spPr/>
      <dgm:t>
        <a:bodyPr/>
        <a:lstStyle/>
        <a:p>
          <a:endParaRPr lang="es-ES"/>
        </a:p>
      </dgm:t>
    </dgm:pt>
    <dgm:pt modelId="{B48A4D1C-0235-4C1D-9094-5F49677C156E}" type="pres">
      <dgm:prSet presAssocID="{C51C84F2-775D-4E20-87BF-AC09194E7FE9}" presName="composite1" presStyleCnt="0"/>
      <dgm:spPr/>
    </dgm:pt>
    <dgm:pt modelId="{98BCBC98-78B4-4C3C-8762-DA0E67031E5A}" type="pres">
      <dgm:prSet presAssocID="{C51C84F2-775D-4E20-87BF-AC09194E7FE9}" presName="dummyNode1" presStyleLbl="node1" presStyleIdx="1" presStyleCnt="3"/>
      <dgm:spPr/>
    </dgm:pt>
    <dgm:pt modelId="{04EBFEB8-2562-4C29-8C3E-AB76D25A7B16}" type="pres">
      <dgm:prSet presAssocID="{C51C84F2-775D-4E20-87BF-AC09194E7FE9}" presName="childNode1" presStyleLbl="bgAcc1" presStyleIdx="2" presStyleCnt="3" custScaleX="109901" custScaleY="206348">
        <dgm:presLayoutVars>
          <dgm:bulletEnabled val="1"/>
        </dgm:presLayoutVars>
      </dgm:prSet>
      <dgm:spPr/>
      <dgm:t>
        <a:bodyPr/>
        <a:lstStyle/>
        <a:p>
          <a:endParaRPr lang="es-ES"/>
        </a:p>
      </dgm:t>
    </dgm:pt>
    <dgm:pt modelId="{DD92290F-6C7F-4F1B-B015-F97548D28E2F}" type="pres">
      <dgm:prSet presAssocID="{C51C84F2-775D-4E20-87BF-AC09194E7FE9}" presName="childNode1tx" presStyleLbl="bgAcc1" presStyleIdx="2" presStyleCnt="3">
        <dgm:presLayoutVars>
          <dgm:bulletEnabled val="1"/>
        </dgm:presLayoutVars>
      </dgm:prSet>
      <dgm:spPr/>
      <dgm:t>
        <a:bodyPr/>
        <a:lstStyle/>
        <a:p>
          <a:endParaRPr lang="es-ES"/>
        </a:p>
      </dgm:t>
    </dgm:pt>
    <dgm:pt modelId="{CECACB2D-6CC0-4129-B875-777DABEE6BB7}" type="pres">
      <dgm:prSet presAssocID="{C51C84F2-775D-4E20-87BF-AC09194E7FE9}" presName="parentNode1" presStyleLbl="node1" presStyleIdx="2" presStyleCnt="3" custLinFactY="3831" custLinFactNeighborX="808" custLinFactNeighborY="100000">
        <dgm:presLayoutVars>
          <dgm:chMax val="1"/>
          <dgm:bulletEnabled val="1"/>
        </dgm:presLayoutVars>
      </dgm:prSet>
      <dgm:spPr/>
      <dgm:t>
        <a:bodyPr/>
        <a:lstStyle/>
        <a:p>
          <a:endParaRPr lang="es-ES"/>
        </a:p>
      </dgm:t>
    </dgm:pt>
    <dgm:pt modelId="{1CAAFB47-5ADD-4CFC-B66E-5C1D3ACB9E1D}" type="pres">
      <dgm:prSet presAssocID="{C51C84F2-775D-4E20-87BF-AC09194E7FE9}" presName="connSite1" presStyleCnt="0"/>
      <dgm:spPr/>
    </dgm:pt>
  </dgm:ptLst>
  <dgm:cxnLst>
    <dgm:cxn modelId="{DB7EAF4E-55C8-4F7C-82A9-BB6E5AC379E4}" srcId="{E0494BB0-DCE4-4996-98B9-7D4A4086192B}" destId="{06C4E449-B24A-401F-A444-45AD2D595B26}" srcOrd="2" destOrd="0" parTransId="{B762DD77-59D1-46E8-86C4-8FD87F8DA271}" sibTransId="{534D86BE-E2DB-4761-884F-F6C6D6AD549F}"/>
    <dgm:cxn modelId="{9C3285B0-0855-4DBC-BE3E-85CB6CF8B26D}" type="presOf" srcId="{B9CCC402-D050-4A94-AD28-647D426D4C59}" destId="{9528904A-6436-458C-94FA-179AB7A6D84F}" srcOrd="1" destOrd="1" presId="urn:microsoft.com/office/officeart/2005/8/layout/hProcess4"/>
    <dgm:cxn modelId="{BCD8173F-EACB-4CF9-A4BF-1F8DA60A2B57}" srcId="{C51C84F2-775D-4E20-87BF-AC09194E7FE9}" destId="{B9B7700A-BD6A-4418-97BF-89EFC17DA117}" srcOrd="2" destOrd="0" parTransId="{F8BE14E8-4136-4A84-BC3F-A7DBDC61C2FB}" sibTransId="{391073E7-0261-4C1A-8E02-6A3F382548B5}"/>
    <dgm:cxn modelId="{392DD5B6-6E39-4D19-A0B0-13682683A5A2}" srcId="{891132CE-7AEE-423E-A225-201968190CCB}" destId="{E0494BB0-DCE4-4996-98B9-7D4A4086192B}" srcOrd="1" destOrd="0" parTransId="{DB60A49B-DB69-4B39-AF62-07617BF36029}" sibTransId="{2AA8AFE4-DB87-412D-B949-A104F55AAAD0}"/>
    <dgm:cxn modelId="{E12E7CE7-70FA-4F81-A428-C6DE40B5D022}" type="presOf" srcId="{5FB52420-9518-4EEC-80CF-1351A9574008}" destId="{208EF0CD-49F2-424A-933E-AD95282C728E}" srcOrd="0" destOrd="0" presId="urn:microsoft.com/office/officeart/2005/8/layout/hProcess4"/>
    <dgm:cxn modelId="{315985A7-D715-4B9F-BB8C-49286CA4ECE4}" type="presOf" srcId="{414C46A6-1E27-4E43-8E74-EB0CBE16A5F8}" destId="{DD92290F-6C7F-4F1B-B015-F97548D28E2F}" srcOrd="1" destOrd="1" presId="urn:microsoft.com/office/officeart/2005/8/layout/hProcess4"/>
    <dgm:cxn modelId="{21CB1251-5051-406D-AFBD-9E56728D12EE}" type="presOf" srcId="{EDF64670-1296-4693-A29B-38F3B2F89E70}" destId="{1AB7837A-F5A6-47E7-8DA2-918BBA3D45B7}" srcOrd="1" destOrd="1" presId="urn:microsoft.com/office/officeart/2005/8/layout/hProcess4"/>
    <dgm:cxn modelId="{C7BBF95A-F30C-44FF-B86F-CD7C16DF6FFA}" type="presOf" srcId="{414C46A6-1E27-4E43-8E74-EB0CBE16A5F8}" destId="{04EBFEB8-2562-4C29-8C3E-AB76D25A7B16}" srcOrd="0" destOrd="1" presId="urn:microsoft.com/office/officeart/2005/8/layout/hProcess4"/>
    <dgm:cxn modelId="{F543D164-9DBD-4FEB-8D55-BEFE98670E92}" type="presOf" srcId="{EDF64670-1296-4693-A29B-38F3B2F89E70}" destId="{7E813B42-D9E5-4666-8B3F-E05F5CB05424}" srcOrd="0" destOrd="1" presId="urn:microsoft.com/office/officeart/2005/8/layout/hProcess4"/>
    <dgm:cxn modelId="{431B867B-2497-4ADD-B64B-EF4E330FC593}" type="presOf" srcId="{B9CCC402-D050-4A94-AD28-647D426D4C59}" destId="{4224A892-F4DF-4294-AA98-B25C51695AAD}" srcOrd="0" destOrd="1" presId="urn:microsoft.com/office/officeart/2005/8/layout/hProcess4"/>
    <dgm:cxn modelId="{21944C2F-57B3-4384-8A1A-7DD002229E63}" type="presOf" srcId="{B9B7700A-BD6A-4418-97BF-89EFC17DA117}" destId="{04EBFEB8-2562-4C29-8C3E-AB76D25A7B16}" srcOrd="0" destOrd="2" presId="urn:microsoft.com/office/officeart/2005/8/layout/hProcess4"/>
    <dgm:cxn modelId="{0297F58B-AC3A-4250-B8F5-45CBE457E9F2}" type="presOf" srcId="{B09C64BD-3E1F-4E70-BDCC-15F111C77553}" destId="{DD92290F-6C7F-4F1B-B015-F97548D28E2F}" srcOrd="1" destOrd="0" presId="urn:microsoft.com/office/officeart/2005/8/layout/hProcess4"/>
    <dgm:cxn modelId="{1D26D496-6B47-4E85-96B2-6C896F17668D}" type="presOf" srcId="{06C4E449-B24A-401F-A444-45AD2D595B26}" destId="{9528904A-6436-458C-94FA-179AB7A6D84F}" srcOrd="1" destOrd="2" presId="urn:microsoft.com/office/officeart/2005/8/layout/hProcess4"/>
    <dgm:cxn modelId="{7192A441-27A0-4E40-94AC-6F7E261D7E8B}" type="presOf" srcId="{692DDE79-B74B-43AD-A828-22C8CEA70BEC}" destId="{9528904A-6436-458C-94FA-179AB7A6D84F}" srcOrd="1" destOrd="0" presId="urn:microsoft.com/office/officeart/2005/8/layout/hProcess4"/>
    <dgm:cxn modelId="{7A6BE0FE-2F7B-495C-923A-DDC16E15C193}" type="presOf" srcId="{2E772FD5-DFF2-44DF-93E5-08621863B6B9}" destId="{7E813B42-D9E5-4666-8B3F-E05F5CB05424}" srcOrd="0" destOrd="2" presId="urn:microsoft.com/office/officeart/2005/8/layout/hProcess4"/>
    <dgm:cxn modelId="{CF3062FD-3D4E-4EF0-8AD1-5BF8A64364EE}" srcId="{E0494BB0-DCE4-4996-98B9-7D4A4086192B}" destId="{692DDE79-B74B-43AD-A828-22C8CEA70BEC}" srcOrd="0" destOrd="0" parTransId="{13DBB20A-2771-4C48-A063-4B50A81E23D6}" sibTransId="{B7F10722-95DB-4ECB-9C80-FCDE183EB9A6}"/>
    <dgm:cxn modelId="{E8D0B48E-2C9C-4476-B390-C32C7C36D20E}" type="presOf" srcId="{2539F784-6CCE-4240-95CE-C5F484CF712F}" destId="{5B76F648-B66C-4EB0-B494-36672AA155AA}" srcOrd="0" destOrd="0" presId="urn:microsoft.com/office/officeart/2005/8/layout/hProcess4"/>
    <dgm:cxn modelId="{A8ADE934-3597-4138-BC2E-F5FC770E56CC}" type="presOf" srcId="{891132CE-7AEE-423E-A225-201968190CCB}" destId="{400E32A9-5DB4-496C-8F6E-B4B77AC985C4}" srcOrd="0" destOrd="0" presId="urn:microsoft.com/office/officeart/2005/8/layout/hProcess4"/>
    <dgm:cxn modelId="{8DD456F0-C424-4F9D-AAD7-B19437AFC896}" srcId="{E0494BB0-DCE4-4996-98B9-7D4A4086192B}" destId="{B9CCC402-D050-4A94-AD28-647D426D4C59}" srcOrd="1" destOrd="0" parTransId="{5D782161-374B-4837-9284-23C01BA40041}" sibTransId="{A7C313EC-299C-4DFE-8B73-E5D257861892}"/>
    <dgm:cxn modelId="{F6F86BFB-71DF-427A-8B3D-23F7F1098CF2}" srcId="{EDF64670-1296-4693-A29B-38F3B2F89E70}" destId="{2E772FD5-DFF2-44DF-93E5-08621863B6B9}" srcOrd="0" destOrd="0" parTransId="{4B6AE3E7-2DF0-4E06-9678-2169EF6C0C5A}" sibTransId="{9D52F47F-D3BB-4550-A982-FB1C4EECE893}"/>
    <dgm:cxn modelId="{C8F7FF50-3553-4240-998D-CC5B4B7FF9C8}" srcId="{891132CE-7AEE-423E-A225-201968190CCB}" destId="{5FB52420-9518-4EEC-80CF-1351A9574008}" srcOrd="0" destOrd="0" parTransId="{39A91992-1835-41E7-9680-9D4736C9B409}" sibTransId="{2539F784-6CCE-4240-95CE-C5F484CF712F}"/>
    <dgm:cxn modelId="{C479E42E-4B4D-4691-B006-3206D651793A}" srcId="{C51C84F2-775D-4E20-87BF-AC09194E7FE9}" destId="{B09C64BD-3E1F-4E70-BDCC-15F111C77553}" srcOrd="0" destOrd="0" parTransId="{471ABB6C-042A-4B6E-BE3B-70458FE6987C}" sibTransId="{563A1D7B-1B0E-4666-A890-FA385054A3FE}"/>
    <dgm:cxn modelId="{73227BA3-2F58-4725-B618-A32853E69020}" type="presOf" srcId="{B9B7700A-BD6A-4418-97BF-89EFC17DA117}" destId="{DD92290F-6C7F-4F1B-B015-F97548D28E2F}" srcOrd="1" destOrd="2" presId="urn:microsoft.com/office/officeart/2005/8/layout/hProcess4"/>
    <dgm:cxn modelId="{9F95BE66-5BF2-40AE-BBB2-5E74EDA5C37E}" type="presOf" srcId="{DE2B868C-CC0C-4CB3-960B-13F101E54A86}" destId="{7E813B42-D9E5-4666-8B3F-E05F5CB05424}" srcOrd="0" destOrd="0" presId="urn:microsoft.com/office/officeart/2005/8/layout/hProcess4"/>
    <dgm:cxn modelId="{F1ADA825-DD68-4C9B-9949-0BB6C4F840F7}" type="presOf" srcId="{2E772FD5-DFF2-44DF-93E5-08621863B6B9}" destId="{1AB7837A-F5A6-47E7-8DA2-918BBA3D45B7}" srcOrd="1" destOrd="2" presId="urn:microsoft.com/office/officeart/2005/8/layout/hProcess4"/>
    <dgm:cxn modelId="{BBFCB367-A2D9-41D2-ABCD-2573417906CD}" type="presOf" srcId="{E0494BB0-DCE4-4996-98B9-7D4A4086192B}" destId="{8AB53E3C-C675-45FD-A919-804F4DCFF451}" srcOrd="0" destOrd="0" presId="urn:microsoft.com/office/officeart/2005/8/layout/hProcess4"/>
    <dgm:cxn modelId="{D80C4CE7-1C54-4134-9F2D-56863C358824}" type="presOf" srcId="{2AA8AFE4-DB87-412D-B949-A104F55AAAD0}" destId="{B67431D3-D020-4A9B-B57C-5B35C1EC3AA7}" srcOrd="0" destOrd="0" presId="urn:microsoft.com/office/officeart/2005/8/layout/hProcess4"/>
    <dgm:cxn modelId="{F7D420A6-A269-42C7-8890-0B05200C0D6E}" srcId="{5FB52420-9518-4EEC-80CF-1351A9574008}" destId="{DE2B868C-CC0C-4CB3-960B-13F101E54A86}" srcOrd="0" destOrd="0" parTransId="{171304F0-9E3F-4B13-81B3-ED6EB8306C1B}" sibTransId="{D378142D-0829-4487-939E-124EDB8EA4C6}"/>
    <dgm:cxn modelId="{C28E8B93-49A6-4A04-8D1F-40AE4E1A9ADC}" type="presOf" srcId="{C51C84F2-775D-4E20-87BF-AC09194E7FE9}" destId="{CECACB2D-6CC0-4129-B875-777DABEE6BB7}" srcOrd="0" destOrd="0" presId="urn:microsoft.com/office/officeart/2005/8/layout/hProcess4"/>
    <dgm:cxn modelId="{4611E889-CE11-42A6-9969-776DDDA5DF4B}" srcId="{C51C84F2-775D-4E20-87BF-AC09194E7FE9}" destId="{414C46A6-1E27-4E43-8E74-EB0CBE16A5F8}" srcOrd="1" destOrd="0" parTransId="{64797465-5D90-43EC-BF8E-7879B32FA016}" sibTransId="{71A68E29-F040-4D74-A98B-EA69B5E7ED7F}"/>
    <dgm:cxn modelId="{468E30E2-2E88-487B-940C-D89E4E0B1495}" type="presOf" srcId="{06C4E449-B24A-401F-A444-45AD2D595B26}" destId="{4224A892-F4DF-4294-AA98-B25C51695AAD}" srcOrd="0" destOrd="2" presId="urn:microsoft.com/office/officeart/2005/8/layout/hProcess4"/>
    <dgm:cxn modelId="{74A50C2E-2557-4419-86AB-040A98E16879}" srcId="{891132CE-7AEE-423E-A225-201968190CCB}" destId="{C51C84F2-775D-4E20-87BF-AC09194E7FE9}" srcOrd="2" destOrd="0" parTransId="{51ABECF8-A913-46AE-B636-BDE191B726AF}" sibTransId="{0B6D8BEA-41E9-47E3-AE11-9CB732F46A5F}"/>
    <dgm:cxn modelId="{CCF7DE9C-CEE5-41B1-8D0F-A9E296D23169}" srcId="{DE2B868C-CC0C-4CB3-960B-13F101E54A86}" destId="{EDF64670-1296-4693-A29B-38F3B2F89E70}" srcOrd="0" destOrd="0" parTransId="{A0E28864-CE72-4D5C-9DB3-0758F19FA301}" sibTransId="{D25C3B9F-9C76-414A-8090-63C01AE5F0FE}"/>
    <dgm:cxn modelId="{5A2AE4F6-B1B8-45CB-828E-FB06FBF0AC93}" type="presOf" srcId="{DE2B868C-CC0C-4CB3-960B-13F101E54A86}" destId="{1AB7837A-F5A6-47E7-8DA2-918BBA3D45B7}" srcOrd="1" destOrd="0" presId="urn:microsoft.com/office/officeart/2005/8/layout/hProcess4"/>
    <dgm:cxn modelId="{8FBACBC7-771D-47DF-B6F8-7620969C490D}" type="presOf" srcId="{692DDE79-B74B-43AD-A828-22C8CEA70BEC}" destId="{4224A892-F4DF-4294-AA98-B25C51695AAD}" srcOrd="0" destOrd="0" presId="urn:microsoft.com/office/officeart/2005/8/layout/hProcess4"/>
    <dgm:cxn modelId="{2E00EC1E-1B89-43E1-80F8-EAE144046290}" type="presOf" srcId="{B09C64BD-3E1F-4E70-BDCC-15F111C77553}" destId="{04EBFEB8-2562-4C29-8C3E-AB76D25A7B16}" srcOrd="0" destOrd="0" presId="urn:microsoft.com/office/officeart/2005/8/layout/hProcess4"/>
    <dgm:cxn modelId="{079843EC-E9E5-406A-99BC-EDF31A437FBB}" type="presParOf" srcId="{400E32A9-5DB4-496C-8F6E-B4B77AC985C4}" destId="{B0C8A2E9-80D8-4BCE-B9C0-71CE2057A9AE}" srcOrd="0" destOrd="0" presId="urn:microsoft.com/office/officeart/2005/8/layout/hProcess4"/>
    <dgm:cxn modelId="{AC6D30C4-BD00-4A88-BE6D-6ED900E97B94}" type="presParOf" srcId="{400E32A9-5DB4-496C-8F6E-B4B77AC985C4}" destId="{E58331F0-751F-4AE7-A16F-B6A1D8A57DD2}" srcOrd="1" destOrd="0" presId="urn:microsoft.com/office/officeart/2005/8/layout/hProcess4"/>
    <dgm:cxn modelId="{9600E04A-C404-44B9-8F96-721BD624CFB1}" type="presParOf" srcId="{400E32A9-5DB4-496C-8F6E-B4B77AC985C4}" destId="{E5B6C8B4-F3EA-4239-8260-E06FCEA74FCC}" srcOrd="2" destOrd="0" presId="urn:microsoft.com/office/officeart/2005/8/layout/hProcess4"/>
    <dgm:cxn modelId="{B199AE8E-A8CE-4699-8ED8-3A7D98C282F5}" type="presParOf" srcId="{E5B6C8B4-F3EA-4239-8260-E06FCEA74FCC}" destId="{476477BD-10C8-4E93-94F8-8FF106D6B2B0}" srcOrd="0" destOrd="0" presId="urn:microsoft.com/office/officeart/2005/8/layout/hProcess4"/>
    <dgm:cxn modelId="{28B76ED2-069F-4BA9-BA02-425F1FFCC5FB}" type="presParOf" srcId="{476477BD-10C8-4E93-94F8-8FF106D6B2B0}" destId="{58D44E97-66A6-47EF-BDC7-C4F138BD0B7B}" srcOrd="0" destOrd="0" presId="urn:microsoft.com/office/officeart/2005/8/layout/hProcess4"/>
    <dgm:cxn modelId="{30368B25-5A62-4514-A97B-4D95C63FB3EA}" type="presParOf" srcId="{476477BD-10C8-4E93-94F8-8FF106D6B2B0}" destId="{7E813B42-D9E5-4666-8B3F-E05F5CB05424}" srcOrd="1" destOrd="0" presId="urn:microsoft.com/office/officeart/2005/8/layout/hProcess4"/>
    <dgm:cxn modelId="{54206E74-B2C1-4FA8-9C24-167FCF4F16CB}" type="presParOf" srcId="{476477BD-10C8-4E93-94F8-8FF106D6B2B0}" destId="{1AB7837A-F5A6-47E7-8DA2-918BBA3D45B7}" srcOrd="2" destOrd="0" presId="urn:microsoft.com/office/officeart/2005/8/layout/hProcess4"/>
    <dgm:cxn modelId="{18343A91-524C-4FFC-BDBA-63A74E429438}" type="presParOf" srcId="{476477BD-10C8-4E93-94F8-8FF106D6B2B0}" destId="{208EF0CD-49F2-424A-933E-AD95282C728E}" srcOrd="3" destOrd="0" presId="urn:microsoft.com/office/officeart/2005/8/layout/hProcess4"/>
    <dgm:cxn modelId="{6791864C-945C-4346-BDBE-0C9889684356}" type="presParOf" srcId="{476477BD-10C8-4E93-94F8-8FF106D6B2B0}" destId="{9CA2D399-0860-4C73-982F-879AC8DC4009}" srcOrd="4" destOrd="0" presId="urn:microsoft.com/office/officeart/2005/8/layout/hProcess4"/>
    <dgm:cxn modelId="{9763D3D6-BC2F-46F4-8515-A1D1D1D18255}" type="presParOf" srcId="{E5B6C8B4-F3EA-4239-8260-E06FCEA74FCC}" destId="{5B76F648-B66C-4EB0-B494-36672AA155AA}" srcOrd="1" destOrd="0" presId="urn:microsoft.com/office/officeart/2005/8/layout/hProcess4"/>
    <dgm:cxn modelId="{89BD54B7-030C-439C-AED1-9757C2246DB0}" type="presParOf" srcId="{E5B6C8B4-F3EA-4239-8260-E06FCEA74FCC}" destId="{F1B40DD0-7456-4D44-9AA8-CA0222EDDCF4}" srcOrd="2" destOrd="0" presId="urn:microsoft.com/office/officeart/2005/8/layout/hProcess4"/>
    <dgm:cxn modelId="{0DD08F07-5054-46D2-92CA-2E6CE6DD5696}" type="presParOf" srcId="{F1B40DD0-7456-4D44-9AA8-CA0222EDDCF4}" destId="{CEF2D6B2-8509-47D8-9985-4B7423379D8F}" srcOrd="0" destOrd="0" presId="urn:microsoft.com/office/officeart/2005/8/layout/hProcess4"/>
    <dgm:cxn modelId="{563D87B9-C6EC-4EEB-A22C-B5D5F7A79BA6}" type="presParOf" srcId="{F1B40DD0-7456-4D44-9AA8-CA0222EDDCF4}" destId="{4224A892-F4DF-4294-AA98-B25C51695AAD}" srcOrd="1" destOrd="0" presId="urn:microsoft.com/office/officeart/2005/8/layout/hProcess4"/>
    <dgm:cxn modelId="{9FE475EA-64F9-42DC-AE77-AD6E4A75277B}" type="presParOf" srcId="{F1B40DD0-7456-4D44-9AA8-CA0222EDDCF4}" destId="{9528904A-6436-458C-94FA-179AB7A6D84F}" srcOrd="2" destOrd="0" presId="urn:microsoft.com/office/officeart/2005/8/layout/hProcess4"/>
    <dgm:cxn modelId="{4DB01D7A-E6AC-481B-9AC4-6B24378E7014}" type="presParOf" srcId="{F1B40DD0-7456-4D44-9AA8-CA0222EDDCF4}" destId="{8AB53E3C-C675-45FD-A919-804F4DCFF451}" srcOrd="3" destOrd="0" presId="urn:microsoft.com/office/officeart/2005/8/layout/hProcess4"/>
    <dgm:cxn modelId="{2FA531B4-64C5-4CDC-9CB3-36EAE7125E1B}" type="presParOf" srcId="{F1B40DD0-7456-4D44-9AA8-CA0222EDDCF4}" destId="{DFB92982-1B1E-4889-B574-B80F9B489136}" srcOrd="4" destOrd="0" presId="urn:microsoft.com/office/officeart/2005/8/layout/hProcess4"/>
    <dgm:cxn modelId="{1F66293D-647D-436F-B2E6-D67220C83B91}" type="presParOf" srcId="{E5B6C8B4-F3EA-4239-8260-E06FCEA74FCC}" destId="{B67431D3-D020-4A9B-B57C-5B35C1EC3AA7}" srcOrd="3" destOrd="0" presId="urn:microsoft.com/office/officeart/2005/8/layout/hProcess4"/>
    <dgm:cxn modelId="{796DFA6A-315C-4417-B47B-B5FCEF01636C}" type="presParOf" srcId="{E5B6C8B4-F3EA-4239-8260-E06FCEA74FCC}" destId="{B48A4D1C-0235-4C1D-9094-5F49677C156E}" srcOrd="4" destOrd="0" presId="urn:microsoft.com/office/officeart/2005/8/layout/hProcess4"/>
    <dgm:cxn modelId="{DA16EF2E-71A0-40CF-8DA7-2B7356D32FAF}" type="presParOf" srcId="{B48A4D1C-0235-4C1D-9094-5F49677C156E}" destId="{98BCBC98-78B4-4C3C-8762-DA0E67031E5A}" srcOrd="0" destOrd="0" presId="urn:microsoft.com/office/officeart/2005/8/layout/hProcess4"/>
    <dgm:cxn modelId="{F660642F-A3A7-49C2-BB17-941C1872E28C}" type="presParOf" srcId="{B48A4D1C-0235-4C1D-9094-5F49677C156E}" destId="{04EBFEB8-2562-4C29-8C3E-AB76D25A7B16}" srcOrd="1" destOrd="0" presId="urn:microsoft.com/office/officeart/2005/8/layout/hProcess4"/>
    <dgm:cxn modelId="{847B7EDB-7784-4CFB-A776-023640AFC1F7}" type="presParOf" srcId="{B48A4D1C-0235-4C1D-9094-5F49677C156E}" destId="{DD92290F-6C7F-4F1B-B015-F97548D28E2F}" srcOrd="2" destOrd="0" presId="urn:microsoft.com/office/officeart/2005/8/layout/hProcess4"/>
    <dgm:cxn modelId="{09B111EE-A4A1-4AD7-9E2C-74EC1E2C84B2}" type="presParOf" srcId="{B48A4D1C-0235-4C1D-9094-5F49677C156E}" destId="{CECACB2D-6CC0-4129-B875-777DABEE6BB7}" srcOrd="3" destOrd="0" presId="urn:microsoft.com/office/officeart/2005/8/layout/hProcess4"/>
    <dgm:cxn modelId="{A193A938-EEBF-47F7-8C0B-D20E9FBC7D4C}" type="presParOf" srcId="{B48A4D1C-0235-4C1D-9094-5F49677C156E}" destId="{1CAAFB47-5ADD-4CFC-B66E-5C1D3ACB9E1D}"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9F5F7-82D7-4595-ACFF-7CBC3A45419D}">
      <dsp:nvSpPr>
        <dsp:cNvPr id="0" name=""/>
        <dsp:cNvSpPr/>
      </dsp:nvSpPr>
      <dsp:spPr>
        <a:xfrm>
          <a:off x="1231636" y="2111812"/>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Modalidad de Ejecución</a:t>
          </a:r>
          <a:endParaRPr lang="es-PE" sz="1500" kern="1200" dirty="0">
            <a:solidFill>
              <a:srgbClr val="FFFF00"/>
            </a:solidFill>
          </a:endParaRPr>
        </a:p>
      </dsp:txBody>
      <dsp:txXfrm>
        <a:off x="1253116" y="2133292"/>
        <a:ext cx="1423811" cy="690425"/>
      </dsp:txXfrm>
    </dsp:sp>
    <dsp:sp modelId="{08F151CA-097C-451B-8D76-266480A3C2B1}">
      <dsp:nvSpPr>
        <dsp:cNvPr id="0" name=""/>
        <dsp:cNvSpPr/>
      </dsp:nvSpPr>
      <dsp:spPr>
        <a:xfrm rot="19457599">
          <a:off x="2630495" y="2254341"/>
          <a:ext cx="722533" cy="26630"/>
        </a:xfrm>
        <a:custGeom>
          <a:avLst/>
          <a:gdLst/>
          <a:ahLst/>
          <a:cxnLst/>
          <a:rect l="0" t="0" r="0" b="0"/>
          <a:pathLst>
            <a:path>
              <a:moveTo>
                <a:pt x="0" y="13315"/>
              </a:moveTo>
              <a:lnTo>
                <a:pt x="722533" y="13315"/>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2973699" y="2249593"/>
        <a:ext cx="36126" cy="36126"/>
      </dsp:txXfrm>
    </dsp:sp>
    <dsp:sp modelId="{52561FD8-7752-4FF7-879B-A64507572E2D}">
      <dsp:nvSpPr>
        <dsp:cNvPr id="0" name=""/>
        <dsp:cNvSpPr/>
      </dsp:nvSpPr>
      <dsp:spPr>
        <a:xfrm>
          <a:off x="3285116" y="1690115"/>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Administración Directa</a:t>
          </a:r>
          <a:endParaRPr lang="es-PE" sz="1500" kern="1200" dirty="0">
            <a:solidFill>
              <a:srgbClr val="FFFF00"/>
            </a:solidFill>
          </a:endParaRPr>
        </a:p>
      </dsp:txBody>
      <dsp:txXfrm>
        <a:off x="3306596" y="1711595"/>
        <a:ext cx="1423811" cy="690425"/>
      </dsp:txXfrm>
    </dsp:sp>
    <dsp:sp modelId="{114D9882-13FC-4E70-900F-2AFE96C36302}">
      <dsp:nvSpPr>
        <dsp:cNvPr id="0" name=""/>
        <dsp:cNvSpPr/>
      </dsp:nvSpPr>
      <dsp:spPr>
        <a:xfrm rot="2142401">
          <a:off x="2630495" y="2676037"/>
          <a:ext cx="722533" cy="26630"/>
        </a:xfrm>
        <a:custGeom>
          <a:avLst/>
          <a:gdLst/>
          <a:ahLst/>
          <a:cxnLst/>
          <a:rect l="0" t="0" r="0" b="0"/>
          <a:pathLst>
            <a:path>
              <a:moveTo>
                <a:pt x="0" y="13315"/>
              </a:moveTo>
              <a:lnTo>
                <a:pt x="722533" y="13315"/>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2973699" y="2671290"/>
        <a:ext cx="36126" cy="36126"/>
      </dsp:txXfrm>
    </dsp:sp>
    <dsp:sp modelId="{B09CA763-B6F1-4AD3-A758-E213AF98025A}">
      <dsp:nvSpPr>
        <dsp:cNvPr id="0" name=""/>
        <dsp:cNvSpPr/>
      </dsp:nvSpPr>
      <dsp:spPr>
        <a:xfrm>
          <a:off x="3285116" y="2533508"/>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Administración Indirecta</a:t>
          </a:r>
          <a:endParaRPr lang="es-PE" sz="1500" kern="1200" dirty="0">
            <a:solidFill>
              <a:srgbClr val="FFFF00"/>
            </a:solidFill>
          </a:endParaRPr>
        </a:p>
      </dsp:txBody>
      <dsp:txXfrm>
        <a:off x="3306596" y="2554988"/>
        <a:ext cx="1423811" cy="690425"/>
      </dsp:txXfrm>
    </dsp:sp>
    <dsp:sp modelId="{548A7366-B134-4C29-9DE4-87386C8CEC94}">
      <dsp:nvSpPr>
        <dsp:cNvPr id="0" name=""/>
        <dsp:cNvSpPr/>
      </dsp:nvSpPr>
      <dsp:spPr>
        <a:xfrm rot="17692822">
          <a:off x="4347983" y="2254341"/>
          <a:ext cx="1394518" cy="26630"/>
        </a:xfrm>
        <a:custGeom>
          <a:avLst/>
          <a:gdLst/>
          <a:ahLst/>
          <a:cxnLst/>
          <a:rect l="0" t="0" r="0" b="0"/>
          <a:pathLst>
            <a:path>
              <a:moveTo>
                <a:pt x="0" y="13315"/>
              </a:moveTo>
              <a:lnTo>
                <a:pt x="1394518"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5010379" y="2232793"/>
        <a:ext cx="69725" cy="69725"/>
      </dsp:txXfrm>
    </dsp:sp>
    <dsp:sp modelId="{9122C94E-DF03-4D42-8AE0-695D81B77CB4}">
      <dsp:nvSpPr>
        <dsp:cNvPr id="0" name=""/>
        <dsp:cNvSpPr/>
      </dsp:nvSpPr>
      <dsp:spPr>
        <a:xfrm>
          <a:off x="5338596" y="1268418"/>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Por Contrata</a:t>
          </a:r>
          <a:endParaRPr lang="es-PE" sz="1500" kern="1200" dirty="0">
            <a:solidFill>
              <a:srgbClr val="FFFF00"/>
            </a:solidFill>
          </a:endParaRPr>
        </a:p>
      </dsp:txBody>
      <dsp:txXfrm>
        <a:off x="5360076" y="1289898"/>
        <a:ext cx="1423811" cy="690425"/>
      </dsp:txXfrm>
    </dsp:sp>
    <dsp:sp modelId="{F5197397-95C8-464B-BFB5-DE7589E8D7F7}">
      <dsp:nvSpPr>
        <dsp:cNvPr id="0" name=""/>
        <dsp:cNvSpPr/>
      </dsp:nvSpPr>
      <dsp:spPr>
        <a:xfrm rot="19457599">
          <a:off x="4683975" y="2676037"/>
          <a:ext cx="722533" cy="26630"/>
        </a:xfrm>
        <a:custGeom>
          <a:avLst/>
          <a:gdLst/>
          <a:ahLst/>
          <a:cxnLst/>
          <a:rect l="0" t="0" r="0" b="0"/>
          <a:pathLst>
            <a:path>
              <a:moveTo>
                <a:pt x="0" y="13315"/>
              </a:moveTo>
              <a:lnTo>
                <a:pt x="722533"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5027179" y="2671290"/>
        <a:ext cx="36126" cy="36126"/>
      </dsp:txXfrm>
    </dsp:sp>
    <dsp:sp modelId="{F84F4DAA-0E34-4736-BBF3-7C047A070A13}">
      <dsp:nvSpPr>
        <dsp:cNvPr id="0" name=""/>
        <dsp:cNvSpPr/>
      </dsp:nvSpPr>
      <dsp:spPr>
        <a:xfrm>
          <a:off x="5338596" y="2111812"/>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Asociación Público Privada APP</a:t>
          </a:r>
          <a:endParaRPr lang="es-PE" sz="1500" kern="1200" dirty="0">
            <a:solidFill>
              <a:srgbClr val="FFFF00"/>
            </a:solidFill>
          </a:endParaRPr>
        </a:p>
      </dsp:txBody>
      <dsp:txXfrm>
        <a:off x="5360076" y="2133292"/>
        <a:ext cx="1423811" cy="690425"/>
      </dsp:txXfrm>
    </dsp:sp>
    <dsp:sp modelId="{C4E2695A-C26B-4411-B358-1593A2B4A130}">
      <dsp:nvSpPr>
        <dsp:cNvPr id="0" name=""/>
        <dsp:cNvSpPr/>
      </dsp:nvSpPr>
      <dsp:spPr>
        <a:xfrm rot="17132988">
          <a:off x="6004426" y="1410947"/>
          <a:ext cx="2188591" cy="26630"/>
        </a:xfrm>
        <a:custGeom>
          <a:avLst/>
          <a:gdLst/>
          <a:ahLst/>
          <a:cxnLst/>
          <a:rect l="0" t="0" r="0" b="0"/>
          <a:pathLst>
            <a:path>
              <a:moveTo>
                <a:pt x="0" y="13315"/>
              </a:moveTo>
              <a:lnTo>
                <a:pt x="2188591"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PE" sz="700" kern="1200">
            <a:solidFill>
              <a:schemeClr val="bg1"/>
            </a:solidFill>
          </a:endParaRPr>
        </a:p>
      </dsp:txBody>
      <dsp:txXfrm>
        <a:off x="7044007" y="1369548"/>
        <a:ext cx="109429" cy="109429"/>
      </dsp:txXfrm>
    </dsp:sp>
    <dsp:sp modelId="{8A6A7E1A-F6E6-442D-BDF2-E03D5A282E6C}">
      <dsp:nvSpPr>
        <dsp:cNvPr id="0" name=""/>
        <dsp:cNvSpPr/>
      </dsp:nvSpPr>
      <dsp:spPr>
        <a:xfrm>
          <a:off x="7392076" y="3328"/>
          <a:ext cx="1466771" cy="733385"/>
        </a:xfrm>
        <a:prstGeom prst="roundRect">
          <a:avLst>
            <a:gd name="adj" fmla="val 10000"/>
          </a:avLst>
        </a:prstGeom>
        <a:solidFill>
          <a:schemeClr val="accent6"/>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Concesiones</a:t>
          </a:r>
          <a:endParaRPr lang="es-PE" sz="1500" kern="1200" dirty="0">
            <a:solidFill>
              <a:srgbClr val="FFFF00"/>
            </a:solidFill>
          </a:endParaRPr>
        </a:p>
      </dsp:txBody>
      <dsp:txXfrm>
        <a:off x="7413556" y="24808"/>
        <a:ext cx="1423811" cy="690425"/>
      </dsp:txXfrm>
    </dsp:sp>
    <dsp:sp modelId="{4B0CCA67-1640-4733-9E77-D1D862E40DDB}">
      <dsp:nvSpPr>
        <dsp:cNvPr id="0" name=""/>
        <dsp:cNvSpPr/>
      </dsp:nvSpPr>
      <dsp:spPr>
        <a:xfrm rot="17692822">
          <a:off x="6401463" y="1832644"/>
          <a:ext cx="1394518" cy="26630"/>
        </a:xfrm>
        <a:custGeom>
          <a:avLst/>
          <a:gdLst/>
          <a:ahLst/>
          <a:cxnLst/>
          <a:rect l="0" t="0" r="0" b="0"/>
          <a:pathLst>
            <a:path>
              <a:moveTo>
                <a:pt x="0" y="13315"/>
              </a:moveTo>
              <a:lnTo>
                <a:pt x="1394518"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7063859" y="1811096"/>
        <a:ext cx="69725" cy="69725"/>
      </dsp:txXfrm>
    </dsp:sp>
    <dsp:sp modelId="{63831D42-25F2-43F2-85A1-D69D1C339A21}">
      <dsp:nvSpPr>
        <dsp:cNvPr id="0" name=""/>
        <dsp:cNvSpPr/>
      </dsp:nvSpPr>
      <dsp:spPr>
        <a:xfrm>
          <a:off x="7392076" y="846721"/>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Asociación en Participación </a:t>
          </a:r>
          <a:endParaRPr lang="es-PE" sz="1500" kern="1200" dirty="0">
            <a:solidFill>
              <a:srgbClr val="FFFF00"/>
            </a:solidFill>
          </a:endParaRPr>
        </a:p>
      </dsp:txBody>
      <dsp:txXfrm>
        <a:off x="7413556" y="868201"/>
        <a:ext cx="1423811" cy="690425"/>
      </dsp:txXfrm>
    </dsp:sp>
    <dsp:sp modelId="{6D9BF655-CC7B-4F55-AD35-43B3515A9348}">
      <dsp:nvSpPr>
        <dsp:cNvPr id="0" name=""/>
        <dsp:cNvSpPr/>
      </dsp:nvSpPr>
      <dsp:spPr>
        <a:xfrm rot="19457599">
          <a:off x="6737455" y="2254341"/>
          <a:ext cx="722533" cy="26630"/>
        </a:xfrm>
        <a:custGeom>
          <a:avLst/>
          <a:gdLst/>
          <a:ahLst/>
          <a:cxnLst/>
          <a:rect l="0" t="0" r="0" b="0"/>
          <a:pathLst>
            <a:path>
              <a:moveTo>
                <a:pt x="0" y="13315"/>
              </a:moveTo>
              <a:lnTo>
                <a:pt x="722533"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7080659" y="2249593"/>
        <a:ext cx="36126" cy="36126"/>
      </dsp:txXfrm>
    </dsp:sp>
    <dsp:sp modelId="{83D28518-29FE-454B-9322-34ABDFDEE76C}">
      <dsp:nvSpPr>
        <dsp:cNvPr id="0" name=""/>
        <dsp:cNvSpPr/>
      </dsp:nvSpPr>
      <dsp:spPr>
        <a:xfrm>
          <a:off x="7392076" y="1690115"/>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Contratos de Gerencia</a:t>
          </a:r>
          <a:endParaRPr lang="es-PE" sz="1500" kern="1200" dirty="0">
            <a:solidFill>
              <a:srgbClr val="FFFF00"/>
            </a:solidFill>
          </a:endParaRPr>
        </a:p>
      </dsp:txBody>
      <dsp:txXfrm>
        <a:off x="7413556" y="1711595"/>
        <a:ext cx="1423811" cy="690425"/>
      </dsp:txXfrm>
    </dsp:sp>
    <dsp:sp modelId="{77A82D8B-DB87-4BA3-8B9A-19A54D552344}">
      <dsp:nvSpPr>
        <dsp:cNvPr id="0" name=""/>
        <dsp:cNvSpPr/>
      </dsp:nvSpPr>
      <dsp:spPr>
        <a:xfrm rot="2142401">
          <a:off x="6737455" y="2676037"/>
          <a:ext cx="722533" cy="26630"/>
        </a:xfrm>
        <a:custGeom>
          <a:avLst/>
          <a:gdLst/>
          <a:ahLst/>
          <a:cxnLst/>
          <a:rect l="0" t="0" r="0" b="0"/>
          <a:pathLst>
            <a:path>
              <a:moveTo>
                <a:pt x="0" y="13315"/>
              </a:moveTo>
              <a:lnTo>
                <a:pt x="722533"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7080659" y="2671290"/>
        <a:ext cx="36126" cy="36126"/>
      </dsp:txXfrm>
    </dsp:sp>
    <dsp:sp modelId="{551FBAF4-98E5-466E-B1B1-49E5F1AD1B35}">
      <dsp:nvSpPr>
        <dsp:cNvPr id="0" name=""/>
        <dsp:cNvSpPr/>
      </dsp:nvSpPr>
      <dsp:spPr>
        <a:xfrm>
          <a:off x="7392076" y="2533508"/>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Contratos de Riesgo Compartido</a:t>
          </a:r>
          <a:endParaRPr lang="es-PE" sz="1500" kern="1200" dirty="0">
            <a:solidFill>
              <a:srgbClr val="FFFF00"/>
            </a:solidFill>
          </a:endParaRPr>
        </a:p>
      </dsp:txBody>
      <dsp:txXfrm>
        <a:off x="7413556" y="2554988"/>
        <a:ext cx="1423811" cy="690425"/>
      </dsp:txXfrm>
    </dsp:sp>
    <dsp:sp modelId="{2412CB74-0AF2-4281-BA99-858C2D01C5B3}">
      <dsp:nvSpPr>
        <dsp:cNvPr id="0" name=""/>
        <dsp:cNvSpPr/>
      </dsp:nvSpPr>
      <dsp:spPr>
        <a:xfrm rot="3907178">
          <a:off x="6401463" y="3097734"/>
          <a:ext cx="1394518" cy="26630"/>
        </a:xfrm>
        <a:custGeom>
          <a:avLst/>
          <a:gdLst/>
          <a:ahLst/>
          <a:cxnLst/>
          <a:rect l="0" t="0" r="0" b="0"/>
          <a:pathLst>
            <a:path>
              <a:moveTo>
                <a:pt x="0" y="13315"/>
              </a:moveTo>
              <a:lnTo>
                <a:pt x="1394518"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7063859" y="3076187"/>
        <a:ext cx="69725" cy="69725"/>
      </dsp:txXfrm>
    </dsp:sp>
    <dsp:sp modelId="{FD8BA293-2447-43B6-AD04-3EF2087EA06E}">
      <dsp:nvSpPr>
        <dsp:cNvPr id="0" name=""/>
        <dsp:cNvSpPr/>
      </dsp:nvSpPr>
      <dsp:spPr>
        <a:xfrm>
          <a:off x="7392076" y="3376902"/>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Contratos de Especialización</a:t>
          </a:r>
          <a:endParaRPr lang="es-PE" sz="1500" kern="1200" dirty="0">
            <a:solidFill>
              <a:srgbClr val="FFFF00"/>
            </a:solidFill>
          </a:endParaRPr>
        </a:p>
      </dsp:txBody>
      <dsp:txXfrm>
        <a:off x="7413556" y="3398382"/>
        <a:ext cx="1423811" cy="690425"/>
      </dsp:txXfrm>
    </dsp:sp>
    <dsp:sp modelId="{570F9DF1-FB88-4F4E-9227-07F80F9F4AD0}">
      <dsp:nvSpPr>
        <dsp:cNvPr id="0" name=""/>
        <dsp:cNvSpPr/>
      </dsp:nvSpPr>
      <dsp:spPr>
        <a:xfrm rot="4467012">
          <a:off x="6004426" y="3519431"/>
          <a:ext cx="2188591" cy="26630"/>
        </a:xfrm>
        <a:custGeom>
          <a:avLst/>
          <a:gdLst/>
          <a:ahLst/>
          <a:cxnLst/>
          <a:rect l="0" t="0" r="0" b="0"/>
          <a:pathLst>
            <a:path>
              <a:moveTo>
                <a:pt x="0" y="13315"/>
              </a:moveTo>
              <a:lnTo>
                <a:pt x="2188591"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PE" sz="700" kern="1200">
            <a:solidFill>
              <a:schemeClr val="bg1"/>
            </a:solidFill>
          </a:endParaRPr>
        </a:p>
      </dsp:txBody>
      <dsp:txXfrm>
        <a:off x="7044007" y="3478032"/>
        <a:ext cx="109429" cy="109429"/>
      </dsp:txXfrm>
    </dsp:sp>
    <dsp:sp modelId="{919C84D8-EB78-476F-ACC6-48CB45E1B45B}">
      <dsp:nvSpPr>
        <dsp:cNvPr id="0" name=""/>
        <dsp:cNvSpPr/>
      </dsp:nvSpPr>
      <dsp:spPr>
        <a:xfrm>
          <a:off x="7392076" y="4220296"/>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Otra modalidad contractual permitida por ley</a:t>
          </a:r>
          <a:endParaRPr lang="es-PE" sz="1500" kern="1200" dirty="0">
            <a:solidFill>
              <a:srgbClr val="FFFF00"/>
            </a:solidFill>
          </a:endParaRPr>
        </a:p>
      </dsp:txBody>
      <dsp:txXfrm>
        <a:off x="7413556" y="4241776"/>
        <a:ext cx="1423811" cy="690425"/>
      </dsp:txXfrm>
    </dsp:sp>
    <dsp:sp modelId="{71AE05FB-FF80-44D0-97CF-6DD2AD04534D}">
      <dsp:nvSpPr>
        <dsp:cNvPr id="0" name=""/>
        <dsp:cNvSpPr/>
      </dsp:nvSpPr>
      <dsp:spPr>
        <a:xfrm rot="2142401">
          <a:off x="4683975" y="3097734"/>
          <a:ext cx="722533" cy="26630"/>
        </a:xfrm>
        <a:custGeom>
          <a:avLst/>
          <a:gdLst/>
          <a:ahLst/>
          <a:cxnLst/>
          <a:rect l="0" t="0" r="0" b="0"/>
          <a:pathLst>
            <a:path>
              <a:moveTo>
                <a:pt x="0" y="13315"/>
              </a:moveTo>
              <a:lnTo>
                <a:pt x="722533"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5027179" y="3092986"/>
        <a:ext cx="36126" cy="36126"/>
      </dsp:txXfrm>
    </dsp:sp>
    <dsp:sp modelId="{31DF0866-EA56-40A1-8463-46307207F0C3}">
      <dsp:nvSpPr>
        <dsp:cNvPr id="0" name=""/>
        <dsp:cNvSpPr/>
      </dsp:nvSpPr>
      <dsp:spPr>
        <a:xfrm>
          <a:off x="5338596" y="2955205"/>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Núcleo Ejecutor</a:t>
          </a:r>
          <a:endParaRPr lang="es-PE" sz="1500" kern="1200" dirty="0">
            <a:solidFill>
              <a:srgbClr val="FFFF00"/>
            </a:solidFill>
          </a:endParaRPr>
        </a:p>
      </dsp:txBody>
      <dsp:txXfrm>
        <a:off x="5360076" y="2976685"/>
        <a:ext cx="1423811" cy="690425"/>
      </dsp:txXfrm>
    </dsp:sp>
    <dsp:sp modelId="{FF2338FF-DCDA-474D-AD2E-D66522C4E7DB}">
      <dsp:nvSpPr>
        <dsp:cNvPr id="0" name=""/>
        <dsp:cNvSpPr/>
      </dsp:nvSpPr>
      <dsp:spPr>
        <a:xfrm rot="3907178">
          <a:off x="4347983" y="3519431"/>
          <a:ext cx="1394518" cy="26630"/>
        </a:xfrm>
        <a:custGeom>
          <a:avLst/>
          <a:gdLst/>
          <a:ahLst/>
          <a:cxnLst/>
          <a:rect l="0" t="0" r="0" b="0"/>
          <a:pathLst>
            <a:path>
              <a:moveTo>
                <a:pt x="0" y="13315"/>
              </a:moveTo>
              <a:lnTo>
                <a:pt x="1394518" y="13315"/>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PE" sz="500" kern="1200">
            <a:solidFill>
              <a:schemeClr val="bg1"/>
            </a:solidFill>
          </a:endParaRPr>
        </a:p>
      </dsp:txBody>
      <dsp:txXfrm>
        <a:off x="5010379" y="3497884"/>
        <a:ext cx="69725" cy="69725"/>
      </dsp:txXfrm>
    </dsp:sp>
    <dsp:sp modelId="{187DA08C-ABDA-4ED6-A0AA-B123848854F7}">
      <dsp:nvSpPr>
        <dsp:cNvPr id="0" name=""/>
        <dsp:cNvSpPr/>
      </dsp:nvSpPr>
      <dsp:spPr>
        <a:xfrm>
          <a:off x="5338596" y="3798599"/>
          <a:ext cx="1466771" cy="733385"/>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PE" sz="1500" kern="1200" dirty="0" smtClean="0">
              <a:solidFill>
                <a:srgbClr val="FFFF00"/>
              </a:solidFill>
            </a:rPr>
            <a:t>Obras por Impuestos - Ley 29230</a:t>
          </a:r>
          <a:endParaRPr lang="es-PE" sz="1500" kern="1200" dirty="0">
            <a:solidFill>
              <a:srgbClr val="FFFF00"/>
            </a:solidFill>
          </a:endParaRPr>
        </a:p>
      </dsp:txBody>
      <dsp:txXfrm>
        <a:off x="5360076" y="3820079"/>
        <a:ext cx="1423811" cy="6904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CBE6B2-F36A-42F5-9BF1-321BF32C719E}">
      <dsp:nvSpPr>
        <dsp:cNvPr id="0" name=""/>
        <dsp:cNvSpPr/>
      </dsp:nvSpPr>
      <dsp:spPr>
        <a:xfrm rot="5400000">
          <a:off x="5598169" y="-1417587"/>
          <a:ext cx="3930298" cy="711841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MX" sz="1800" b="1" kern="1200" dirty="0" smtClean="0">
              <a:solidFill>
                <a:srgbClr val="FFFF00"/>
              </a:solidFill>
              <a:effectLst>
                <a:outerShdw blurRad="38100" dist="38100" dir="2700000" algn="tl">
                  <a:srgbClr val="000000">
                    <a:alpha val="43137"/>
                  </a:srgbClr>
                </a:outerShdw>
              </a:effectLst>
            </a:rPr>
            <a:t>Reconocimiento:</a:t>
          </a:r>
          <a:r>
            <a:rPr lang="es-MX" sz="1800" b="1" kern="1200" dirty="0" smtClean="0">
              <a:solidFill>
                <a:schemeClr val="accent2">
                  <a:lumMod val="50000"/>
                </a:schemeClr>
              </a:solidFill>
              <a:effectLst>
                <a:outerShdw blurRad="38100" dist="38100" dir="2700000" algn="tl">
                  <a:srgbClr val="000000">
                    <a:alpha val="43137"/>
                  </a:srgbClr>
                </a:outerShdw>
              </a:effectLst>
            </a:rPr>
            <a:t> </a:t>
          </a:r>
          <a:r>
            <a:rPr lang="es-MX" sz="1800" b="0" kern="1200" dirty="0" smtClean="0"/>
            <a:t>La entidad concedente tiene obligación incondicional de pagar efectivo u otro activo financiero al operador, por la construcción, desarrollo, adquisición o mejora de un activo de concesión de servicios.</a:t>
          </a:r>
          <a:endParaRPr lang="es-PE" sz="1800" b="1" kern="1200" dirty="0">
            <a:solidFill>
              <a:schemeClr val="accent2">
                <a:lumMod val="50000"/>
              </a:schemeClr>
            </a:solidFill>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PE" sz="1800" b="1" kern="1200" smtClean="0">
              <a:solidFill>
                <a:srgbClr val="FFFF00"/>
              </a:solidFill>
              <a:effectLst>
                <a:outerShdw blurRad="38100" dist="38100" dir="2700000" algn="tl">
                  <a:srgbClr val="000000">
                    <a:alpha val="43137"/>
                  </a:srgbClr>
                </a:outerShdw>
              </a:effectLst>
            </a:rPr>
            <a:t>Medición</a:t>
          </a:r>
          <a:r>
            <a:rPr lang="es-PE" sz="1800" b="1" kern="1200" smtClean="0">
              <a:solidFill>
                <a:schemeClr val="accent2">
                  <a:lumMod val="50000"/>
                </a:schemeClr>
              </a:solidFill>
              <a:effectLst>
                <a:outerShdw blurRad="38100" dist="38100" dir="2700000" algn="tl">
                  <a:srgbClr val="000000">
                    <a:alpha val="43137"/>
                  </a:srgbClr>
                </a:outerShdw>
              </a:effectLst>
            </a:rPr>
            <a:t>:</a:t>
          </a:r>
          <a:endParaRPr lang="es-PE" sz="1800" b="1" kern="1200" dirty="0">
            <a:solidFill>
              <a:schemeClr val="accent2">
                <a:lumMod val="50000"/>
              </a:schemeClr>
            </a:solidFill>
            <a:effectLst>
              <a:outerShdw blurRad="38100" dist="38100" dir="2700000" algn="tl">
                <a:srgbClr val="000000">
                  <a:alpha val="43137"/>
                </a:srgbClr>
              </a:outerShdw>
            </a:effectLst>
          </a:endParaRPr>
        </a:p>
        <a:p>
          <a:pPr marL="171450" lvl="1" indent="-171450" algn="just" defTabSz="800100">
            <a:lnSpc>
              <a:spcPct val="90000"/>
            </a:lnSpc>
            <a:spcBef>
              <a:spcPct val="0"/>
            </a:spcBef>
            <a:spcAft>
              <a:spcPct val="15000"/>
            </a:spcAft>
            <a:buChar char="••"/>
          </a:pPr>
          <a:r>
            <a:rPr lang="es-MX" sz="1800" b="0" kern="1200" dirty="0" smtClean="0"/>
            <a:t>(i) 	La Concedente reconoce como pasivo financiero en el mismo importe del activo reconocido.</a:t>
          </a:r>
          <a:endParaRPr lang="es-PE" sz="1800" b="1" kern="1200" dirty="0">
            <a:solidFill>
              <a:schemeClr val="accent2">
                <a:lumMod val="50000"/>
              </a:schemeClr>
            </a:solidFill>
            <a:effectLst>
              <a:outerShdw blurRad="38100" dist="38100" dir="2700000" algn="tl">
                <a:srgbClr val="000000">
                  <a:alpha val="43137"/>
                </a:srgbClr>
              </a:outerShdw>
            </a:effectLst>
          </a:endParaRPr>
        </a:p>
        <a:p>
          <a:pPr marL="171450" lvl="1" indent="-171450" algn="just" defTabSz="800100">
            <a:lnSpc>
              <a:spcPct val="90000"/>
            </a:lnSpc>
            <a:spcBef>
              <a:spcPct val="0"/>
            </a:spcBef>
            <a:spcAft>
              <a:spcPct val="15000"/>
            </a:spcAft>
            <a:buChar char="••"/>
          </a:pPr>
          <a:r>
            <a:rPr lang="es-MX" sz="1800" b="0" kern="1200" dirty="0" smtClean="0"/>
            <a:t>(ii)	El pasivo financiero reconocido en el párrafo anterior, se reducirá en la medida que se asignen los pagos al operador.</a:t>
          </a:r>
          <a:endParaRPr lang="es-PE" sz="1800" b="1" kern="1200" dirty="0">
            <a:solidFill>
              <a:schemeClr val="accent2">
                <a:lumMod val="50000"/>
              </a:schemeClr>
            </a:solidFill>
            <a:effectLst>
              <a:outerShdw blurRad="38100" dist="38100" dir="2700000" algn="tl">
                <a:srgbClr val="000000">
                  <a:alpha val="43137"/>
                </a:srgbClr>
              </a:outerShdw>
            </a:effectLst>
          </a:endParaRPr>
        </a:p>
        <a:p>
          <a:pPr marL="171450" lvl="1" indent="-171450" algn="just" defTabSz="800100">
            <a:lnSpc>
              <a:spcPct val="90000"/>
            </a:lnSpc>
            <a:spcBef>
              <a:spcPct val="0"/>
            </a:spcBef>
            <a:spcAft>
              <a:spcPct val="15000"/>
            </a:spcAft>
            <a:buChar char="••"/>
          </a:pPr>
          <a:r>
            <a:rPr lang="es-MX" sz="1800" b="0" kern="1200" dirty="0" smtClean="0"/>
            <a:t>(iii) Asimismo, la concedente reconocerá como gastos del periodo, las cargas financieras y cargas por servicios proporcionados por el operador (servicio público) en la medida que estas se devenguen.</a:t>
          </a:r>
          <a:endParaRPr lang="es-PE" sz="1800" b="0" kern="1200" dirty="0"/>
        </a:p>
      </dsp:txBody>
      <dsp:txXfrm rot="-5400000">
        <a:off x="4004110" y="368333"/>
        <a:ext cx="6926556" cy="3546576"/>
      </dsp:txXfrm>
    </dsp:sp>
    <dsp:sp modelId="{E360641B-4FC7-4DD0-8BBE-D15127FA04F3}">
      <dsp:nvSpPr>
        <dsp:cNvPr id="0" name=""/>
        <dsp:cNvSpPr/>
      </dsp:nvSpPr>
      <dsp:spPr>
        <a:xfrm>
          <a:off x="0" y="2091"/>
          <a:ext cx="4004110" cy="427905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s-PE" sz="3600" kern="1200" dirty="0" smtClean="0">
              <a:solidFill>
                <a:srgbClr val="FFFF00"/>
              </a:solidFill>
            </a:rPr>
            <a:t>Modelo del Pasivo Financiero</a:t>
          </a:r>
          <a:endParaRPr lang="es-PE" sz="3600" kern="1200" dirty="0">
            <a:solidFill>
              <a:srgbClr val="FFFF00"/>
            </a:solidFill>
          </a:endParaRPr>
        </a:p>
      </dsp:txBody>
      <dsp:txXfrm>
        <a:off x="195465" y="197556"/>
        <a:ext cx="3613180" cy="38881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CBE6B2-F36A-42F5-9BF1-321BF32C719E}">
      <dsp:nvSpPr>
        <dsp:cNvPr id="0" name=""/>
        <dsp:cNvSpPr/>
      </dsp:nvSpPr>
      <dsp:spPr>
        <a:xfrm rot="5400000">
          <a:off x="5598169" y="-1417587"/>
          <a:ext cx="3930298" cy="711841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just" defTabSz="800100">
            <a:lnSpc>
              <a:spcPct val="90000"/>
            </a:lnSpc>
            <a:spcBef>
              <a:spcPct val="0"/>
            </a:spcBef>
            <a:spcAft>
              <a:spcPct val="15000"/>
            </a:spcAft>
            <a:buChar char="••"/>
          </a:pPr>
          <a:r>
            <a:rPr lang="es-MX" sz="1800" b="1" kern="1200" dirty="0" smtClean="0">
              <a:solidFill>
                <a:srgbClr val="FFFF00"/>
              </a:solidFill>
              <a:effectLst>
                <a:outerShdw blurRad="38100" dist="38100" dir="2700000" algn="tl">
                  <a:srgbClr val="000000">
                    <a:alpha val="43137"/>
                  </a:srgbClr>
                </a:outerShdw>
              </a:effectLst>
            </a:rPr>
            <a:t>Reconocimiento:</a:t>
          </a:r>
          <a:r>
            <a:rPr lang="es-MX" sz="1800" b="1" kern="1200" dirty="0" smtClean="0">
              <a:solidFill>
                <a:schemeClr val="accent2">
                  <a:lumMod val="50000"/>
                </a:schemeClr>
              </a:solidFill>
              <a:effectLst>
                <a:outerShdw blurRad="38100" dist="38100" dir="2700000" algn="tl">
                  <a:srgbClr val="000000">
                    <a:alpha val="43137"/>
                  </a:srgbClr>
                </a:outerShdw>
              </a:effectLst>
            </a:rPr>
            <a:t> </a:t>
          </a:r>
          <a:r>
            <a:rPr lang="es-MX" sz="1800" b="0" kern="1200" dirty="0" smtClean="0"/>
            <a:t>Se produce cuando la concedente compensa al operador por el activo de concesión de servicios y la prestación de servicios públicos, mediante el derecho a obtener ingresos por el uso de terceros, del activo de concesión de servicios u otro activo generador de ingresos. En este modelo, la concedente no tiene obligación incondicional de pagar efectivo u otro activo financiero al operador por los activos de concesión de servicios</a:t>
          </a:r>
          <a:endParaRPr lang="es-PE" sz="1800" b="0" kern="1200" dirty="0">
            <a:solidFill>
              <a:schemeClr val="accent2">
                <a:lumMod val="50000"/>
              </a:schemeClr>
            </a:solidFill>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PE" sz="1800" b="1" kern="1200" dirty="0" smtClean="0">
              <a:solidFill>
                <a:srgbClr val="FFFF00"/>
              </a:solidFill>
              <a:effectLst>
                <a:outerShdw blurRad="38100" dist="38100" dir="2700000" algn="tl">
                  <a:srgbClr val="000000">
                    <a:alpha val="43137"/>
                  </a:srgbClr>
                </a:outerShdw>
              </a:effectLst>
            </a:rPr>
            <a:t>Medición</a:t>
          </a:r>
          <a:r>
            <a:rPr lang="es-PE" sz="1800" b="1" kern="1200" dirty="0" smtClean="0">
              <a:solidFill>
                <a:schemeClr val="accent2">
                  <a:lumMod val="50000"/>
                </a:schemeClr>
              </a:solidFill>
              <a:effectLst>
                <a:outerShdw blurRad="38100" dist="38100" dir="2700000" algn="tl">
                  <a:srgbClr val="000000">
                    <a:alpha val="43137"/>
                  </a:srgbClr>
                </a:outerShdw>
              </a:effectLst>
            </a:rPr>
            <a:t>:</a:t>
          </a:r>
          <a:endParaRPr lang="es-PE" sz="1800" b="1" kern="1200" dirty="0">
            <a:solidFill>
              <a:schemeClr val="accent2">
                <a:lumMod val="50000"/>
              </a:schemeClr>
            </a:solidFill>
            <a:effectLst>
              <a:outerShdw blurRad="38100" dist="38100" dir="2700000" algn="tl">
                <a:srgbClr val="000000">
                  <a:alpha val="43137"/>
                </a:srgbClr>
              </a:outerShdw>
            </a:effectLst>
          </a:endParaRPr>
        </a:p>
        <a:p>
          <a:pPr marL="171450" lvl="1" indent="-171450" algn="just" defTabSz="800100">
            <a:lnSpc>
              <a:spcPct val="90000"/>
            </a:lnSpc>
            <a:spcBef>
              <a:spcPct val="0"/>
            </a:spcBef>
            <a:spcAft>
              <a:spcPct val="15000"/>
            </a:spcAft>
            <a:buChar char="••"/>
          </a:pPr>
          <a:r>
            <a:rPr lang="es-MX" sz="1800" kern="1200" dirty="0" smtClean="0"/>
            <a:t>(i) La concedente registra el activo al valor razonable y un pasivo por el mismo importe.</a:t>
          </a:r>
          <a:endParaRPr lang="es-PE" sz="1800" b="1" kern="1200" dirty="0">
            <a:solidFill>
              <a:schemeClr val="accent2">
                <a:lumMod val="50000"/>
              </a:schemeClr>
            </a:solidFill>
            <a:effectLst>
              <a:outerShdw blurRad="38100" dist="38100" dir="2700000" algn="tl">
                <a:srgbClr val="000000">
                  <a:alpha val="43137"/>
                </a:srgbClr>
              </a:outerShdw>
            </a:effectLst>
          </a:endParaRPr>
        </a:p>
        <a:p>
          <a:pPr marL="171450" lvl="1" indent="-171450" algn="just" defTabSz="800100">
            <a:lnSpc>
              <a:spcPct val="90000"/>
            </a:lnSpc>
            <a:spcBef>
              <a:spcPct val="0"/>
            </a:spcBef>
            <a:spcAft>
              <a:spcPct val="15000"/>
            </a:spcAft>
            <a:buChar char="••"/>
          </a:pPr>
          <a:r>
            <a:rPr lang="es-MX" sz="1800" kern="1200" dirty="0" smtClean="0"/>
            <a:t>(ii) La concedente reconocerá el ingreso y reducirá el pasivo reconocido en el párrafo anterior, durante el período que dure el acuerdo de concesión del servicio.</a:t>
          </a:r>
          <a:endParaRPr lang="es-PE" sz="1800" kern="1200" dirty="0"/>
        </a:p>
      </dsp:txBody>
      <dsp:txXfrm rot="-5400000">
        <a:off x="4004110" y="368333"/>
        <a:ext cx="6926556" cy="3546576"/>
      </dsp:txXfrm>
    </dsp:sp>
    <dsp:sp modelId="{E360641B-4FC7-4DD0-8BBE-D15127FA04F3}">
      <dsp:nvSpPr>
        <dsp:cNvPr id="0" name=""/>
        <dsp:cNvSpPr/>
      </dsp:nvSpPr>
      <dsp:spPr>
        <a:xfrm>
          <a:off x="0" y="2091"/>
          <a:ext cx="4004110" cy="427905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s-PE" sz="3600" kern="1200" dirty="0" smtClean="0">
              <a:solidFill>
                <a:srgbClr val="FFFF00"/>
              </a:solidFill>
            </a:rPr>
            <a:t>Modelo de la Concesión de un derecho al concesionario</a:t>
          </a:r>
          <a:endParaRPr lang="es-PE" sz="3600" kern="1200" dirty="0">
            <a:solidFill>
              <a:srgbClr val="FFFF00"/>
            </a:solidFill>
          </a:endParaRPr>
        </a:p>
      </dsp:txBody>
      <dsp:txXfrm>
        <a:off x="195465" y="197556"/>
        <a:ext cx="3613180" cy="388812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E87EAA-2C07-4060-BC8A-EC83013426FF}">
      <dsp:nvSpPr>
        <dsp:cNvPr id="0" name=""/>
        <dsp:cNvSpPr/>
      </dsp:nvSpPr>
      <dsp:spPr>
        <a:xfrm>
          <a:off x="3401752" y="585"/>
          <a:ext cx="5102629" cy="2284159"/>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es-ES" sz="2400" kern="1200" dirty="0" smtClean="0"/>
            <a:t>La concedente contabilizará otros pasivos, compromisos, pasivos contingentes y activos contingentes de acuerdo con la NICSP 28, 29 y 30</a:t>
          </a:r>
          <a:endParaRPr lang="es-ES" sz="2400" kern="1200" dirty="0"/>
        </a:p>
        <a:p>
          <a:pPr marL="285750" lvl="1" indent="-285750" algn="l" defTabSz="1600200">
            <a:lnSpc>
              <a:spcPct val="90000"/>
            </a:lnSpc>
            <a:spcBef>
              <a:spcPct val="0"/>
            </a:spcBef>
            <a:spcAft>
              <a:spcPct val="15000"/>
            </a:spcAft>
            <a:buChar char="••"/>
          </a:pPr>
          <a:endParaRPr lang="es-ES" sz="3600" kern="1200" dirty="0"/>
        </a:p>
      </dsp:txBody>
      <dsp:txXfrm>
        <a:off x="3401752" y="286105"/>
        <a:ext cx="4246069" cy="1713119"/>
      </dsp:txXfrm>
    </dsp:sp>
    <dsp:sp modelId="{F60206BE-BAC9-4DAB-B724-0F1B9989D35F}">
      <dsp:nvSpPr>
        <dsp:cNvPr id="0" name=""/>
        <dsp:cNvSpPr/>
      </dsp:nvSpPr>
      <dsp:spPr>
        <a:xfrm>
          <a:off x="0" y="585"/>
          <a:ext cx="3401752" cy="228415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s-ES" sz="4000" kern="1200" dirty="0" smtClean="0">
              <a:solidFill>
                <a:srgbClr val="FFFF00"/>
              </a:solidFill>
            </a:rPr>
            <a:t>Otros Pasivos</a:t>
          </a:r>
          <a:endParaRPr lang="es-ES" sz="4000" kern="1200" dirty="0">
            <a:solidFill>
              <a:srgbClr val="FFFF00"/>
            </a:solidFill>
          </a:endParaRPr>
        </a:p>
      </dsp:txBody>
      <dsp:txXfrm>
        <a:off x="111503" y="112088"/>
        <a:ext cx="3178746" cy="2061153"/>
      </dsp:txXfrm>
    </dsp:sp>
    <dsp:sp modelId="{86AAAB28-5750-40BC-BF70-89359323A86F}">
      <dsp:nvSpPr>
        <dsp:cNvPr id="0" name=""/>
        <dsp:cNvSpPr/>
      </dsp:nvSpPr>
      <dsp:spPr>
        <a:xfrm>
          <a:off x="3401752" y="2513160"/>
          <a:ext cx="5102629" cy="2284159"/>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es-ES" sz="2400" kern="1200" dirty="0" smtClean="0"/>
            <a:t>La concedente contabilizará otros ingresos de acuerdo con la NICSP 9.</a:t>
          </a:r>
          <a:endParaRPr lang="es-ES" sz="2400" kern="1200" dirty="0"/>
        </a:p>
      </dsp:txBody>
      <dsp:txXfrm>
        <a:off x="3401752" y="2798680"/>
        <a:ext cx="4246069" cy="1713119"/>
      </dsp:txXfrm>
    </dsp:sp>
    <dsp:sp modelId="{0D1C79E6-9B4B-4D82-ADC8-3BA751A82F9E}">
      <dsp:nvSpPr>
        <dsp:cNvPr id="0" name=""/>
        <dsp:cNvSpPr/>
      </dsp:nvSpPr>
      <dsp:spPr>
        <a:xfrm>
          <a:off x="0" y="2513160"/>
          <a:ext cx="3401752" cy="228415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s-ES" sz="4000" kern="1200" dirty="0" smtClean="0">
              <a:solidFill>
                <a:srgbClr val="FFFF00"/>
              </a:solidFill>
            </a:rPr>
            <a:t>Otros Ingresos</a:t>
          </a:r>
          <a:endParaRPr lang="es-ES" sz="4000" kern="1200" dirty="0">
            <a:solidFill>
              <a:srgbClr val="FFFF00"/>
            </a:solidFill>
          </a:endParaRPr>
        </a:p>
      </dsp:txBody>
      <dsp:txXfrm>
        <a:off x="111503" y="2624663"/>
        <a:ext cx="3178746" cy="206115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813B42-D9E5-4666-8B3F-E05F5CB05424}">
      <dsp:nvSpPr>
        <dsp:cNvPr id="0" name=""/>
        <dsp:cNvSpPr/>
      </dsp:nvSpPr>
      <dsp:spPr>
        <a:xfrm>
          <a:off x="0" y="794493"/>
          <a:ext cx="2910198" cy="3808535"/>
        </a:xfrm>
        <a:prstGeom prst="roundRect">
          <a:avLst>
            <a:gd name="adj" fmla="val 10000"/>
          </a:avLst>
        </a:prstGeom>
        <a:solidFill>
          <a:schemeClr val="lt1">
            <a:alpha val="90000"/>
            <a:hueOff val="0"/>
            <a:satOff val="0"/>
            <a:lumOff val="0"/>
            <a:alphaOff val="0"/>
          </a:schemeClr>
        </a:solidFill>
        <a:ln w="12700" cap="flat" cmpd="sng" algn="ctr">
          <a:solidFill>
            <a:srgbClr val="99000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36000" lvl="1" indent="0" algn="just" defTabSz="622300">
            <a:lnSpc>
              <a:spcPct val="100000"/>
            </a:lnSpc>
            <a:spcBef>
              <a:spcPct val="0"/>
            </a:spcBef>
            <a:spcAft>
              <a:spcPts val="0"/>
            </a:spcAft>
            <a:buChar char="••"/>
            <a:tabLst>
              <a:tab pos="176213" algn="l"/>
            </a:tabLst>
          </a:pPr>
          <a:r>
            <a:rPr lang="es-ES" sz="1400" kern="1200" dirty="0" smtClean="0">
              <a:latin typeface="Arial Narrow" panose="020B0606020202030204" pitchFamily="34" charset="0"/>
              <a:cs typeface="Arial" panose="020B0604020202020204" pitchFamily="34" charset="0"/>
            </a:rPr>
            <a:t>	Adelanta </a:t>
          </a:r>
          <a:r>
            <a:rPr lang="es-ES" sz="1400" kern="1200" dirty="0">
              <a:latin typeface="Arial Narrow" panose="020B0606020202030204" pitchFamily="34" charset="0"/>
              <a:cs typeface="Arial" panose="020B0604020202020204" pitchFamily="34" charset="0"/>
            </a:rPr>
            <a:t>recursos </a:t>
          </a:r>
          <a:r>
            <a:rPr lang="es-ES" sz="1400" kern="1200" dirty="0" smtClean="0">
              <a:latin typeface="Arial Narrow" panose="020B0606020202030204" pitchFamily="34" charset="0"/>
              <a:cs typeface="Arial" panose="020B0604020202020204" pitchFamily="34" charset="0"/>
            </a:rPr>
            <a:t>	financieros</a:t>
          </a:r>
          <a:r>
            <a:rPr lang="es-ES" sz="1400" kern="1200" dirty="0">
              <a:latin typeface="Arial Narrow" panose="020B0606020202030204" pitchFamily="34" charset="0"/>
              <a:cs typeface="Arial" panose="020B0604020202020204" pitchFamily="34" charset="0"/>
            </a:rPr>
            <a:t>, que son </a:t>
          </a:r>
          <a:r>
            <a:rPr lang="es-ES" sz="1400" kern="1200" dirty="0" smtClean="0">
              <a:latin typeface="Arial Narrow" panose="020B0606020202030204" pitchFamily="34" charset="0"/>
              <a:cs typeface="Arial" panose="020B0604020202020204" pitchFamily="34" charset="0"/>
            </a:rPr>
            <a:t>	descontados </a:t>
          </a:r>
          <a:r>
            <a:rPr lang="es-ES" sz="1400" kern="1200" dirty="0">
              <a:latin typeface="Arial Narrow" panose="020B0606020202030204" pitchFamily="34" charset="0"/>
              <a:cs typeface="Arial" panose="020B0604020202020204" pitchFamily="34" charset="0"/>
            </a:rPr>
            <a:t>al año </a:t>
          </a:r>
          <a:r>
            <a:rPr lang="es-ES" sz="1400" kern="1200" dirty="0" smtClean="0">
              <a:latin typeface="Arial Narrow" panose="020B0606020202030204" pitchFamily="34" charset="0"/>
              <a:cs typeface="Arial" panose="020B0604020202020204" pitchFamily="34" charset="0"/>
            </a:rPr>
            <a:t>	siguiente </a:t>
          </a:r>
          <a:r>
            <a:rPr lang="es-ES" sz="1400" kern="1200" dirty="0">
              <a:latin typeface="Arial Narrow" panose="020B0606020202030204" pitchFamily="34" charset="0"/>
              <a:cs typeface="Arial" panose="020B0604020202020204" pitchFamily="34" charset="0"/>
            </a:rPr>
            <a:t>de culminada </a:t>
          </a:r>
          <a:r>
            <a:rPr lang="es-ES" sz="1400" kern="1200" dirty="0" smtClean="0">
              <a:latin typeface="Arial Narrow" panose="020B0606020202030204" pitchFamily="34" charset="0"/>
              <a:cs typeface="Arial" panose="020B0604020202020204" pitchFamily="34" charset="0"/>
            </a:rPr>
            <a:t>	la </a:t>
          </a:r>
          <a:r>
            <a:rPr lang="es-ES" sz="1400" kern="1200" dirty="0">
              <a:latin typeface="Arial Narrow" panose="020B0606020202030204" pitchFamily="34" charset="0"/>
              <a:cs typeface="Arial" panose="020B0604020202020204" pitchFamily="34" charset="0"/>
            </a:rPr>
            <a:t>obra. </a:t>
          </a:r>
        </a:p>
        <a:p>
          <a:pPr marL="36000" lvl="2" indent="0" algn="just" defTabSz="622300">
            <a:lnSpc>
              <a:spcPct val="100000"/>
            </a:lnSpc>
            <a:spcBef>
              <a:spcPct val="0"/>
            </a:spcBef>
            <a:spcAft>
              <a:spcPts val="0"/>
            </a:spcAft>
            <a:buChar char="••"/>
            <a:tabLst>
              <a:tab pos="176213" algn="l"/>
            </a:tabLst>
          </a:pPr>
          <a:r>
            <a:rPr lang="es-ES" sz="1400" kern="1200" dirty="0" smtClean="0">
              <a:latin typeface="Arial Narrow" panose="020B0606020202030204" pitchFamily="34" charset="0"/>
              <a:cs typeface="Arial" panose="020B0604020202020204" pitchFamily="34" charset="0"/>
            </a:rPr>
            <a:t>	Simplifica 	procedimientos </a:t>
          </a:r>
          <a:r>
            <a:rPr lang="es-ES" sz="1400" kern="1200" dirty="0">
              <a:latin typeface="Arial Narrow" panose="020B0606020202030204" pitchFamily="34" charset="0"/>
              <a:cs typeface="Arial" panose="020B0604020202020204" pitchFamily="34" charset="0"/>
            </a:rPr>
            <a:t>y libera </a:t>
          </a:r>
          <a:r>
            <a:rPr lang="es-ES" sz="1400" kern="1200" dirty="0" smtClean="0">
              <a:latin typeface="Arial Narrow" panose="020B0606020202030204" pitchFamily="34" charset="0"/>
              <a:cs typeface="Arial" panose="020B0604020202020204" pitchFamily="34" charset="0"/>
            </a:rPr>
            <a:t>	recursos técnicos.</a:t>
          </a:r>
          <a:endParaRPr lang="es-ES" sz="1400" kern="1200" dirty="0">
            <a:latin typeface="Arial Narrow" panose="020B0606020202030204" pitchFamily="34" charset="0"/>
            <a:cs typeface="Arial" panose="020B0604020202020204" pitchFamily="34" charset="0"/>
          </a:endParaRPr>
        </a:p>
        <a:p>
          <a:pPr marL="36000" lvl="3" indent="0" algn="just" defTabSz="622300">
            <a:lnSpc>
              <a:spcPct val="100000"/>
            </a:lnSpc>
            <a:spcBef>
              <a:spcPct val="0"/>
            </a:spcBef>
            <a:spcAft>
              <a:spcPts val="0"/>
            </a:spcAft>
            <a:buChar char="••"/>
            <a:tabLst>
              <a:tab pos="176213" algn="l"/>
            </a:tabLst>
          </a:pPr>
          <a:r>
            <a:rPr lang="es-ES" sz="1400" kern="1200" dirty="0" smtClean="0">
              <a:latin typeface="Arial Narrow" panose="020B0606020202030204" pitchFamily="34" charset="0"/>
              <a:cs typeface="Arial" panose="020B0604020202020204" pitchFamily="34" charset="0"/>
            </a:rPr>
            <a:t>	Acelera </a:t>
          </a:r>
          <a:r>
            <a:rPr lang="es-ES" sz="1400" kern="1200" dirty="0">
              <a:latin typeface="Arial Narrow" panose="020B0606020202030204" pitchFamily="34" charset="0"/>
              <a:cs typeface="Arial" panose="020B0604020202020204" pitchFamily="34" charset="0"/>
            </a:rPr>
            <a:t>la ejecución de </a:t>
          </a:r>
          <a:r>
            <a:rPr lang="es-ES" sz="1400" kern="1200" dirty="0" smtClean="0">
              <a:latin typeface="Arial Narrow" panose="020B0606020202030204" pitchFamily="34" charset="0"/>
              <a:cs typeface="Arial" panose="020B0604020202020204" pitchFamily="34" charset="0"/>
            </a:rPr>
            <a:t>	obras</a:t>
          </a:r>
          <a:r>
            <a:rPr lang="es-ES" sz="1400" kern="1200" dirty="0">
              <a:latin typeface="Arial Narrow" panose="020B0606020202030204" pitchFamily="34" charset="0"/>
              <a:cs typeface="Arial" panose="020B0604020202020204" pitchFamily="34" charset="0"/>
            </a:rPr>
            <a:t>, sosteniendo o </a:t>
          </a:r>
          <a:r>
            <a:rPr lang="es-ES" sz="1400" kern="1200" dirty="0" smtClean="0">
              <a:latin typeface="Arial Narrow" panose="020B0606020202030204" pitchFamily="34" charset="0"/>
              <a:cs typeface="Arial" panose="020B0604020202020204" pitchFamily="34" charset="0"/>
            </a:rPr>
            <a:t>	aumentando </a:t>
          </a:r>
          <a:r>
            <a:rPr lang="es-ES" sz="1400" kern="1200" dirty="0">
              <a:latin typeface="Arial Narrow" panose="020B0606020202030204" pitchFamily="34" charset="0"/>
              <a:cs typeface="Arial" panose="020B0604020202020204" pitchFamily="34" charset="0"/>
            </a:rPr>
            <a:t>el </a:t>
          </a:r>
          <a:r>
            <a:rPr lang="es-ES" sz="1400" kern="1200" dirty="0" smtClean="0">
              <a:latin typeface="Arial Narrow" panose="020B0606020202030204" pitchFamily="34" charset="0"/>
              <a:cs typeface="Arial" panose="020B0604020202020204" pitchFamily="34" charset="0"/>
            </a:rPr>
            <a:t>	dinamismo económico 	local</a:t>
          </a:r>
          <a:r>
            <a:rPr lang="es-ES" sz="1400" kern="1200" dirty="0">
              <a:latin typeface="Arial Narrow" panose="020B0606020202030204" pitchFamily="34" charset="0"/>
              <a:cs typeface="Arial" panose="020B0604020202020204" pitchFamily="34" charset="0"/>
            </a:rPr>
            <a:t>. </a:t>
          </a:r>
        </a:p>
      </dsp:txBody>
      <dsp:txXfrm>
        <a:off x="85237" y="879730"/>
        <a:ext cx="2739724" cy="2821947"/>
      </dsp:txXfrm>
    </dsp:sp>
    <dsp:sp modelId="{5B76F648-B66C-4EB0-B494-36672AA155AA}">
      <dsp:nvSpPr>
        <dsp:cNvPr id="0" name=""/>
        <dsp:cNvSpPr/>
      </dsp:nvSpPr>
      <dsp:spPr>
        <a:xfrm rot="2034497">
          <a:off x="1668823" y="2666737"/>
          <a:ext cx="2957084" cy="2957084"/>
        </a:xfrm>
        <a:prstGeom prst="leftCircularArrow">
          <a:avLst>
            <a:gd name="adj1" fmla="val 2844"/>
            <a:gd name="adj2" fmla="val 347507"/>
            <a:gd name="adj3" fmla="val 773531"/>
            <a:gd name="adj4" fmla="val 7675002"/>
            <a:gd name="adj5" fmla="val 3319"/>
          </a:avLst>
        </a:prstGeom>
        <a:solidFill>
          <a:srgbClr val="990000"/>
        </a:solidFill>
        <a:ln>
          <a:solidFill>
            <a:srgbClr val="990000"/>
          </a:solidFill>
        </a:ln>
        <a:effectLst/>
      </dsp:spPr>
      <dsp:style>
        <a:lnRef idx="0">
          <a:scrgbClr r="0" g="0" b="0"/>
        </a:lnRef>
        <a:fillRef idx="1">
          <a:scrgbClr r="0" g="0" b="0"/>
        </a:fillRef>
        <a:effectRef idx="0">
          <a:scrgbClr r="0" g="0" b="0"/>
        </a:effectRef>
        <a:fontRef idx="minor">
          <a:schemeClr val="lt1"/>
        </a:fontRef>
      </dsp:style>
    </dsp:sp>
    <dsp:sp modelId="{208EF0CD-49F2-424A-933E-AD95282C728E}">
      <dsp:nvSpPr>
        <dsp:cNvPr id="0" name=""/>
        <dsp:cNvSpPr/>
      </dsp:nvSpPr>
      <dsp:spPr>
        <a:xfrm>
          <a:off x="1129666" y="4313171"/>
          <a:ext cx="2330216" cy="926650"/>
        </a:xfrm>
        <a:prstGeom prst="roundRect">
          <a:avLst>
            <a:gd name="adj" fmla="val 1000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ES" sz="1400" kern="1200" dirty="0">
              <a:solidFill>
                <a:srgbClr val="FFFF00"/>
              </a:solidFill>
              <a:latin typeface="Arial Narrow" panose="020B0606020202030204" pitchFamily="34" charset="0"/>
              <a:cs typeface="Arial" panose="020B0604020202020204" pitchFamily="34" charset="0"/>
            </a:rPr>
            <a:t>Para los Gob. Regionales y Gob. Locales.</a:t>
          </a:r>
        </a:p>
      </dsp:txBody>
      <dsp:txXfrm>
        <a:off x="1156807" y="4340312"/>
        <a:ext cx="2275934" cy="872368"/>
      </dsp:txXfrm>
    </dsp:sp>
    <dsp:sp modelId="{4224A892-F4DF-4294-AA98-B25C51695AAD}">
      <dsp:nvSpPr>
        <dsp:cNvPr id="0" name=""/>
        <dsp:cNvSpPr/>
      </dsp:nvSpPr>
      <dsp:spPr>
        <a:xfrm>
          <a:off x="3445903" y="808774"/>
          <a:ext cx="3292465" cy="3902309"/>
        </a:xfrm>
        <a:prstGeom prst="roundRect">
          <a:avLst>
            <a:gd name="adj" fmla="val 10000"/>
          </a:avLst>
        </a:prstGeom>
        <a:solidFill>
          <a:schemeClr val="lt1">
            <a:alpha val="90000"/>
            <a:hueOff val="0"/>
            <a:satOff val="0"/>
            <a:lumOff val="0"/>
            <a:alphaOff val="0"/>
          </a:schemeClr>
        </a:solidFill>
        <a:ln w="12700" cap="flat" cmpd="sng" algn="ctr">
          <a:solidFill>
            <a:srgbClr val="99000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just" defTabSz="622300">
            <a:lnSpc>
              <a:spcPct val="90000"/>
            </a:lnSpc>
            <a:spcBef>
              <a:spcPct val="0"/>
            </a:spcBef>
            <a:spcAft>
              <a:spcPct val="15000"/>
            </a:spcAft>
            <a:buChar char="••"/>
            <a:tabLst>
              <a:tab pos="176213" algn="l"/>
            </a:tabLst>
          </a:pPr>
          <a:r>
            <a:rPr lang="es-ES" sz="1400" kern="1200" dirty="0" smtClean="0">
              <a:latin typeface="Arial Narrow" panose="020B0606020202030204" pitchFamily="34" charset="0"/>
              <a:cs typeface="Arial" panose="020B0604020202020204" pitchFamily="34" charset="0"/>
            </a:rPr>
            <a:t>Asocia </a:t>
          </a:r>
          <a:r>
            <a:rPr lang="es-ES" sz="1400" kern="1200" dirty="0">
              <a:latin typeface="Arial Narrow" panose="020B0606020202030204" pitchFamily="34" charset="0"/>
              <a:cs typeface="Arial" panose="020B0604020202020204" pitchFamily="34" charset="0"/>
            </a:rPr>
            <a:t>su imagen con las </a:t>
          </a:r>
          <a:r>
            <a:rPr lang="es-ES" sz="1400" kern="1200" dirty="0" smtClean="0">
              <a:latin typeface="Arial Narrow" panose="020B0606020202030204" pitchFamily="34" charset="0"/>
              <a:cs typeface="Arial" panose="020B0604020202020204" pitchFamily="34" charset="0"/>
            </a:rPr>
            <a:t>obras </a:t>
          </a:r>
          <a:r>
            <a:rPr lang="es-ES" sz="1400" kern="1200" dirty="0">
              <a:latin typeface="Arial Narrow" panose="020B0606020202030204" pitchFamily="34" charset="0"/>
              <a:cs typeface="Arial" panose="020B0604020202020204" pitchFamily="34" charset="0"/>
            </a:rPr>
            <a:t>de alto impacto </a:t>
          </a:r>
          <a:r>
            <a:rPr lang="es-ES" sz="1400" kern="1200" dirty="0" smtClean="0">
              <a:latin typeface="Arial Narrow" panose="020B0606020202030204" pitchFamily="34" charset="0"/>
              <a:cs typeface="Arial" panose="020B0604020202020204" pitchFamily="34" charset="0"/>
            </a:rPr>
            <a:t>	social</a:t>
          </a:r>
          <a:r>
            <a:rPr lang="es-ES" sz="1400" kern="1200" dirty="0">
              <a:latin typeface="Arial Narrow" panose="020B0606020202030204" pitchFamily="34" charset="0"/>
              <a:cs typeface="Arial" panose="020B0604020202020204" pitchFamily="34" charset="0"/>
            </a:rPr>
            <a:t>.</a:t>
          </a:r>
        </a:p>
        <a:p>
          <a:pPr marL="114300" lvl="1" indent="-114300" algn="just" defTabSz="2065338">
            <a:lnSpc>
              <a:spcPct val="90000"/>
            </a:lnSpc>
            <a:spcBef>
              <a:spcPct val="0"/>
            </a:spcBef>
            <a:spcAft>
              <a:spcPct val="15000"/>
            </a:spcAft>
            <a:buChar char="••"/>
            <a:tabLst>
              <a:tab pos="90488" algn="l"/>
            </a:tabLst>
          </a:pPr>
          <a:r>
            <a:rPr lang="es-ES" sz="1400" kern="1200" dirty="0" smtClean="0">
              <a:latin typeface="Arial Narrow" panose="020B0606020202030204" pitchFamily="34" charset="0"/>
              <a:cs typeface="Arial" panose="020B0604020202020204" pitchFamily="34" charset="0"/>
            </a:rPr>
            <a:t>Acelera </a:t>
          </a:r>
          <a:r>
            <a:rPr lang="es-ES" sz="1400" kern="1200" dirty="0">
              <a:latin typeface="Arial Narrow" panose="020B0606020202030204" pitchFamily="34" charset="0"/>
              <a:cs typeface="Arial" panose="020B0604020202020204" pitchFamily="34" charset="0"/>
            </a:rPr>
            <a:t>obras que </a:t>
          </a:r>
          <a:r>
            <a:rPr lang="es-ES" sz="1400" kern="1200" dirty="0" smtClean="0">
              <a:latin typeface="Arial Narrow" panose="020B0606020202030204" pitchFamily="34" charset="0"/>
              <a:cs typeface="Arial" panose="020B0604020202020204" pitchFamily="34" charset="0"/>
            </a:rPr>
            <a:t>podrían elevar </a:t>
          </a:r>
          <a:r>
            <a:rPr lang="es-ES" sz="1400" kern="1200" dirty="0">
              <a:latin typeface="Arial Narrow" panose="020B0606020202030204" pitchFamily="34" charset="0"/>
              <a:cs typeface="Arial" panose="020B0604020202020204" pitchFamily="34" charset="0"/>
            </a:rPr>
            <a:t>la competitividad local </a:t>
          </a:r>
          <a:r>
            <a:rPr lang="es-ES" sz="1400" kern="1200" dirty="0" smtClean="0">
              <a:latin typeface="Arial Narrow" panose="020B0606020202030204" pitchFamily="34" charset="0"/>
              <a:cs typeface="Arial" panose="020B0604020202020204" pitchFamily="34" charset="0"/>
            </a:rPr>
            <a:t>y </a:t>
          </a:r>
          <a:r>
            <a:rPr lang="es-ES" sz="1400" kern="1200" dirty="0">
              <a:latin typeface="Arial Narrow" panose="020B0606020202030204" pitchFamily="34" charset="0"/>
              <a:cs typeface="Arial" panose="020B0604020202020204" pitchFamily="34" charset="0"/>
            </a:rPr>
            <a:t>de la empresa.</a:t>
          </a:r>
        </a:p>
        <a:p>
          <a:pPr marL="114300" lvl="1" indent="-114300" algn="just" defTabSz="2065338">
            <a:lnSpc>
              <a:spcPct val="90000"/>
            </a:lnSpc>
            <a:spcBef>
              <a:spcPct val="0"/>
            </a:spcBef>
            <a:spcAft>
              <a:spcPct val="15000"/>
            </a:spcAft>
            <a:buChar char="••"/>
            <a:tabLst>
              <a:tab pos="90488" algn="l"/>
            </a:tabLst>
          </a:pPr>
          <a:r>
            <a:rPr lang="es-ES" sz="1400" kern="1200" dirty="0">
              <a:latin typeface="Arial Narrow" panose="020B0606020202030204" pitchFamily="34" charset="0"/>
              <a:cs typeface="Arial" panose="020B0604020202020204" pitchFamily="34" charset="0"/>
            </a:rPr>
            <a:t>Mejora la eficacia de sus programas de responsabilidad social y recupera el total de su </a:t>
          </a:r>
          <a:r>
            <a:rPr lang="es-ES" sz="1400" kern="1200" dirty="0" smtClean="0">
              <a:latin typeface="Arial Narrow" panose="020B0606020202030204" pitchFamily="34" charset="0"/>
              <a:cs typeface="Arial" panose="020B0604020202020204" pitchFamily="34" charset="0"/>
            </a:rPr>
            <a:t>inversión.</a:t>
          </a:r>
          <a:endParaRPr lang="es-ES" sz="1400" kern="1200" dirty="0">
            <a:latin typeface="Arial Narrow" panose="020B0606020202030204" pitchFamily="34" charset="0"/>
            <a:cs typeface="Arial" panose="020B0604020202020204" pitchFamily="34" charset="0"/>
          </a:endParaRPr>
        </a:p>
      </dsp:txBody>
      <dsp:txXfrm>
        <a:off x="3535706" y="1734786"/>
        <a:ext cx="3112859" cy="2886494"/>
      </dsp:txXfrm>
    </dsp:sp>
    <dsp:sp modelId="{B67431D3-D020-4A9B-B57C-5B35C1EC3AA7}">
      <dsp:nvSpPr>
        <dsp:cNvPr id="0" name=""/>
        <dsp:cNvSpPr/>
      </dsp:nvSpPr>
      <dsp:spPr>
        <a:xfrm rot="19755670">
          <a:off x="4955891" y="-134995"/>
          <a:ext cx="3552591" cy="3552591"/>
        </a:xfrm>
        <a:prstGeom prst="circularArrow">
          <a:avLst>
            <a:gd name="adj1" fmla="val 2368"/>
            <a:gd name="adj2" fmla="val 286067"/>
            <a:gd name="adj3" fmla="val 20534687"/>
            <a:gd name="adj4" fmla="val 13571775"/>
            <a:gd name="adj5" fmla="val 2762"/>
          </a:avLst>
        </a:prstGeom>
        <a:solidFill>
          <a:srgbClr val="990000"/>
        </a:solidFill>
        <a:ln>
          <a:solidFill>
            <a:srgbClr val="990000"/>
          </a:solidFill>
        </a:ln>
        <a:effectLst/>
      </dsp:spPr>
      <dsp:style>
        <a:lnRef idx="0">
          <a:scrgbClr r="0" g="0" b="0"/>
        </a:lnRef>
        <a:fillRef idx="1">
          <a:scrgbClr r="0" g="0" b="0"/>
        </a:fillRef>
        <a:effectRef idx="0">
          <a:scrgbClr r="0" g="0" b="0"/>
        </a:effectRef>
        <a:fontRef idx="minor">
          <a:schemeClr val="lt1"/>
        </a:fontRef>
      </dsp:style>
    </dsp:sp>
    <dsp:sp modelId="{8AB53E3C-C675-45FD-A919-804F4DCFF451}">
      <dsp:nvSpPr>
        <dsp:cNvPr id="0" name=""/>
        <dsp:cNvSpPr/>
      </dsp:nvSpPr>
      <dsp:spPr>
        <a:xfrm>
          <a:off x="4345624" y="411692"/>
          <a:ext cx="2330216" cy="926650"/>
        </a:xfrm>
        <a:prstGeom prst="roundRect">
          <a:avLst>
            <a:gd name="adj" fmla="val 1000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ES" sz="1400" b="1" kern="1200" dirty="0">
              <a:solidFill>
                <a:srgbClr val="FFFF00"/>
              </a:solidFill>
              <a:latin typeface="Arial Narrow" panose="020B0606020202030204" pitchFamily="34" charset="0"/>
              <a:cs typeface="Arial" panose="020B0604020202020204" pitchFamily="34" charset="0"/>
            </a:rPr>
            <a:t>Para la Empresa Privada.</a:t>
          </a:r>
        </a:p>
      </dsp:txBody>
      <dsp:txXfrm>
        <a:off x="4372765" y="438833"/>
        <a:ext cx="2275934" cy="872368"/>
      </dsp:txXfrm>
    </dsp:sp>
    <dsp:sp modelId="{04EBFEB8-2562-4C29-8C3E-AB76D25A7B16}">
      <dsp:nvSpPr>
        <dsp:cNvPr id="0" name=""/>
        <dsp:cNvSpPr/>
      </dsp:nvSpPr>
      <dsp:spPr>
        <a:xfrm>
          <a:off x="7155448" y="579215"/>
          <a:ext cx="2881047" cy="4461623"/>
        </a:xfrm>
        <a:prstGeom prst="roundRect">
          <a:avLst>
            <a:gd name="adj" fmla="val 10000"/>
          </a:avLst>
        </a:prstGeom>
        <a:solidFill>
          <a:schemeClr val="lt1">
            <a:alpha val="90000"/>
            <a:hueOff val="0"/>
            <a:satOff val="0"/>
            <a:lumOff val="0"/>
            <a:alphaOff val="0"/>
          </a:schemeClr>
        </a:solidFill>
        <a:ln w="12700" cap="flat" cmpd="sng" algn="ctr">
          <a:solidFill>
            <a:srgbClr val="99000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just" defTabSz="622300">
            <a:lnSpc>
              <a:spcPct val="90000"/>
            </a:lnSpc>
            <a:spcBef>
              <a:spcPct val="0"/>
            </a:spcBef>
            <a:spcAft>
              <a:spcPct val="15000"/>
            </a:spcAft>
            <a:buChar char="••"/>
          </a:pPr>
          <a:r>
            <a:rPr lang="es-ES" sz="1400" kern="1200" dirty="0">
              <a:latin typeface="Arial Narrow" panose="020B0606020202030204" pitchFamily="34" charset="0"/>
              <a:cs typeface="Arial" panose="020B0604020202020204" pitchFamily="34" charset="0"/>
            </a:rPr>
            <a:t>Adelanta el desarrollo </a:t>
          </a:r>
          <a:r>
            <a:rPr lang="es-ES" sz="1400" kern="1200" dirty="0" smtClean="0">
              <a:latin typeface="Arial Narrow" panose="020B0606020202030204" pitchFamily="34" charset="0"/>
              <a:cs typeface="Arial" panose="020B0604020202020204" pitchFamily="34" charset="0"/>
            </a:rPr>
            <a:t>socioeconómico, </a:t>
          </a:r>
          <a:r>
            <a:rPr lang="es-ES" sz="1400" kern="1200" dirty="0">
              <a:latin typeface="Arial Narrow" panose="020B0606020202030204" pitchFamily="34" charset="0"/>
              <a:cs typeface="Arial" panose="020B0604020202020204" pitchFamily="34" charset="0"/>
            </a:rPr>
            <a:t>acelera la </a:t>
          </a:r>
          <a:r>
            <a:rPr lang="es-ES" sz="1400" kern="1200" dirty="0" smtClean="0">
              <a:latin typeface="Arial Narrow" panose="020B0606020202030204" pitchFamily="34" charset="0"/>
              <a:cs typeface="Arial" panose="020B0604020202020204" pitchFamily="34" charset="0"/>
            </a:rPr>
            <a:t>inversión </a:t>
          </a:r>
          <a:r>
            <a:rPr lang="es-ES" sz="1400" kern="1200" dirty="0">
              <a:latin typeface="Arial Narrow" panose="020B0606020202030204" pitchFamily="34" charset="0"/>
              <a:cs typeface="Arial" panose="020B0604020202020204" pitchFamily="34" charset="0"/>
            </a:rPr>
            <a:t>en infraestructura, amplia la cobertura y mejora la calidad de los servicios públicos para la población.</a:t>
          </a:r>
        </a:p>
        <a:p>
          <a:pPr marL="114300" lvl="1" indent="-114300" algn="just" defTabSz="622300">
            <a:lnSpc>
              <a:spcPct val="90000"/>
            </a:lnSpc>
            <a:spcBef>
              <a:spcPct val="0"/>
            </a:spcBef>
            <a:spcAft>
              <a:spcPct val="15000"/>
            </a:spcAft>
            <a:buChar char="••"/>
          </a:pPr>
          <a:r>
            <a:rPr lang="es-ES" sz="1400" kern="1200" dirty="0">
              <a:latin typeface="Arial Narrow" panose="020B0606020202030204" pitchFamily="34" charset="0"/>
              <a:cs typeface="Arial" panose="020B0604020202020204" pitchFamily="34" charset="0"/>
            </a:rPr>
            <a:t>Genera el empleo directo o indirecto en la comunidad local.</a:t>
          </a:r>
        </a:p>
        <a:p>
          <a:pPr marL="114300" lvl="1" indent="-114300" algn="just" defTabSz="622300">
            <a:lnSpc>
              <a:spcPct val="90000"/>
            </a:lnSpc>
            <a:spcBef>
              <a:spcPct val="0"/>
            </a:spcBef>
            <a:spcAft>
              <a:spcPct val="15000"/>
            </a:spcAft>
            <a:buChar char="••"/>
          </a:pPr>
          <a:r>
            <a:rPr lang="es-ES" sz="1400" kern="1200" dirty="0">
              <a:latin typeface="Arial Narrow" panose="020B0606020202030204" pitchFamily="34" charset="0"/>
              <a:cs typeface="Arial" panose="020B0604020202020204" pitchFamily="34" charset="0"/>
            </a:rPr>
            <a:t>Fomenta la </a:t>
          </a:r>
          <a:r>
            <a:rPr lang="es-ES" sz="1400" kern="1200" dirty="0" smtClean="0">
              <a:latin typeface="Arial Narrow" panose="020B0606020202030204" pitchFamily="34" charset="0"/>
              <a:cs typeface="Arial" panose="020B0604020202020204" pitchFamily="34" charset="0"/>
            </a:rPr>
            <a:t>creación </a:t>
          </a:r>
          <a:r>
            <a:rPr lang="es-ES" sz="1400" kern="1200" dirty="0">
              <a:latin typeface="Arial Narrow" panose="020B0606020202030204" pitchFamily="34" charset="0"/>
              <a:cs typeface="Arial" panose="020B0604020202020204" pitchFamily="34" charset="0"/>
            </a:rPr>
            <a:t>de nuevas empresas dada la mejora en la competitividad.  </a:t>
          </a:r>
        </a:p>
      </dsp:txBody>
      <dsp:txXfrm>
        <a:off x="7239831" y="663598"/>
        <a:ext cx="2712281" cy="3336795"/>
      </dsp:txXfrm>
    </dsp:sp>
    <dsp:sp modelId="{CECACB2D-6CC0-4129-B875-777DABEE6BB7}">
      <dsp:nvSpPr>
        <dsp:cNvPr id="0" name=""/>
        <dsp:cNvSpPr/>
      </dsp:nvSpPr>
      <dsp:spPr>
        <a:xfrm>
          <a:off x="7872562" y="4389944"/>
          <a:ext cx="2330216" cy="926650"/>
        </a:xfrm>
        <a:prstGeom prst="roundRect">
          <a:avLst>
            <a:gd name="adj" fmla="val 10000"/>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ES" sz="1400" b="1" kern="1200" dirty="0">
              <a:solidFill>
                <a:srgbClr val="FFFF00"/>
              </a:solidFill>
              <a:latin typeface="Arial Narrow" panose="020B0606020202030204" pitchFamily="34" charset="0"/>
              <a:cs typeface="Arial" panose="020B0604020202020204" pitchFamily="34" charset="0"/>
            </a:rPr>
            <a:t>Para la Sociedad</a:t>
          </a:r>
          <a:r>
            <a:rPr lang="es-ES" sz="1400" b="1" kern="1200" dirty="0">
              <a:latin typeface="Arial Narrow" panose="020B0606020202030204" pitchFamily="34" charset="0"/>
              <a:cs typeface="Arial" panose="020B0604020202020204" pitchFamily="34" charset="0"/>
            </a:rPr>
            <a:t>.</a:t>
          </a:r>
        </a:p>
      </dsp:txBody>
      <dsp:txXfrm>
        <a:off x="7899703" y="4417085"/>
        <a:ext cx="2275934" cy="87236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D47D75F0-5395-4098-87C5-82E1A1F94E64}" type="datetimeFigureOut">
              <a:rPr lang="es-ES" smtClean="0"/>
              <a:t>14/07/2015</a:t>
            </a:fld>
            <a:endParaRPr lang="es-ES"/>
          </a:p>
        </p:txBody>
      </p:sp>
      <p:sp>
        <p:nvSpPr>
          <p:cNvPr id="4" name="Marcador de pie de página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574B156A-6615-4373-8D9B-126C4F2EFF1B}" type="slidenum">
              <a:rPr lang="es-ES" smtClean="0"/>
              <a:t>‹Nº›</a:t>
            </a:fld>
            <a:endParaRPr lang="es-ES"/>
          </a:p>
        </p:txBody>
      </p:sp>
    </p:spTree>
    <p:extLst>
      <p:ext uri="{BB962C8B-B14F-4D97-AF65-F5344CB8AC3E}">
        <p14:creationId xmlns:p14="http://schemas.microsoft.com/office/powerpoint/2010/main" val="395926796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3BF37D44-A178-4463-AD66-ADB513F34084}" type="datetimeFigureOut">
              <a:rPr lang="es-ES" smtClean="0"/>
              <a:t>14/07/2015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378463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3BF37D44-A178-4463-AD66-ADB513F34084}" type="datetimeFigureOut">
              <a:rPr lang="es-ES" smtClean="0"/>
              <a:t>14/07/2015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3472810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3BF37D44-A178-4463-AD66-ADB513F34084}" type="datetimeFigureOut">
              <a:rPr lang="es-ES" smtClean="0"/>
              <a:t>14/07/2015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2854163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3BF37D44-A178-4463-AD66-ADB513F34084}" type="datetimeFigureOut">
              <a:rPr lang="es-ES" smtClean="0"/>
              <a:t>14/07/2015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4139988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3BF37D44-A178-4463-AD66-ADB513F34084}" type="datetimeFigureOut">
              <a:rPr lang="es-ES" smtClean="0"/>
              <a:t>14/07/2015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3117973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3BF37D44-A178-4463-AD66-ADB513F34084}" type="datetimeFigureOut">
              <a:rPr lang="es-ES" smtClean="0"/>
              <a:t>14/07/2015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3642102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3BF37D44-A178-4463-AD66-ADB513F34084}" type="datetimeFigureOut">
              <a:rPr lang="es-ES" smtClean="0"/>
              <a:t>14/07/2015</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3054129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3BF37D44-A178-4463-AD66-ADB513F34084}" type="datetimeFigureOut">
              <a:rPr lang="es-ES" smtClean="0"/>
              <a:t>14/07/2015</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797355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BF37D44-A178-4463-AD66-ADB513F34084}" type="datetimeFigureOut">
              <a:rPr lang="es-ES" smtClean="0"/>
              <a:t>14/07/2015</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513903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BF37D44-A178-4463-AD66-ADB513F34084}" type="datetimeFigureOut">
              <a:rPr lang="es-ES" smtClean="0"/>
              <a:t>14/07/2015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1202125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3BF37D44-A178-4463-AD66-ADB513F34084}" type="datetimeFigureOut">
              <a:rPr lang="es-ES" smtClean="0"/>
              <a:t>14/07/2015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54A45A34-96B1-418F-BD50-4FE800158639}" type="slidenum">
              <a:rPr lang="es-ES" smtClean="0"/>
              <a:t>‹Nº›</a:t>
            </a:fld>
            <a:endParaRPr lang="es-ES"/>
          </a:p>
        </p:txBody>
      </p:sp>
    </p:spTree>
    <p:extLst>
      <p:ext uri="{BB962C8B-B14F-4D97-AF65-F5344CB8AC3E}">
        <p14:creationId xmlns:p14="http://schemas.microsoft.com/office/powerpoint/2010/main" val="1461405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F37D44-A178-4463-AD66-ADB513F34084}" type="datetimeFigureOut">
              <a:rPr lang="es-ES" smtClean="0"/>
              <a:t>14/07/2015</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A45A34-96B1-418F-BD50-4FE800158639}" type="slidenum">
              <a:rPr lang="es-ES" smtClean="0"/>
              <a:t>‹Nº›</a:t>
            </a:fld>
            <a:endParaRPr lang="es-ES"/>
          </a:p>
        </p:txBody>
      </p:sp>
    </p:spTree>
    <p:extLst>
      <p:ext uri="{BB962C8B-B14F-4D97-AF65-F5344CB8AC3E}">
        <p14:creationId xmlns:p14="http://schemas.microsoft.com/office/powerpoint/2010/main" val="3541255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2.jpg"/><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 Id="rId5" Type="http://schemas.openxmlformats.org/officeDocument/2006/relationships/image" Target="../media/image1.jpg"/><Relationship Id="rId4"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hyperlink" Target="http://www.mef.gob.pe/contenidos/inv_publica/foniprel-saneamiento1.htm" TargetMode="External"/><Relationship Id="rId3" Type="http://schemas.openxmlformats.org/officeDocument/2006/relationships/hyperlink" Target="http://www.mef.gob.pe/contenidos/inv_publica/foniprel-electrificacion1.htm" TargetMode="External"/><Relationship Id="rId7" Type="http://schemas.openxmlformats.org/officeDocument/2006/relationships/hyperlink" Target="http://www.mef.gob.pe/contenidos/inv_publica/foniprel-telecomunicacion-rural1.htm" TargetMode="External"/><Relationship Id="rId2" Type="http://schemas.openxmlformats.org/officeDocument/2006/relationships/hyperlink" Target="http://www.mef.gob.pe/contenidos/inv_publica/foniprel-salud-basica1.htm" TargetMode="External"/><Relationship Id="rId1" Type="http://schemas.openxmlformats.org/officeDocument/2006/relationships/slideLayout" Target="../slideLayouts/slideLayout7.xml"/><Relationship Id="rId6" Type="http://schemas.openxmlformats.org/officeDocument/2006/relationships/hyperlink" Target="http://www.mef.gob.pe/contenidos/inv_publica/foniprel-educacion-basica1.htm" TargetMode="External"/><Relationship Id="rId11" Type="http://schemas.openxmlformats.org/officeDocument/2006/relationships/image" Target="../media/image11.png"/><Relationship Id="rId5" Type="http://schemas.openxmlformats.org/officeDocument/2006/relationships/hyperlink" Target="http://www.mef.gob.pe/contenidos/inv_publica/foniprel-infraestructura1.htm" TargetMode="External"/><Relationship Id="rId10" Type="http://schemas.openxmlformats.org/officeDocument/2006/relationships/hyperlink" Target="http://www.mef.gob.pe/contenidos/inv_publica/foniprel-desarrollo_cuencas.htm" TargetMode="External"/><Relationship Id="rId4" Type="http://schemas.openxmlformats.org/officeDocument/2006/relationships/hyperlink" Target="http://www.mef.gob.pe/contenidos/inv_publica/foniprel-nutricion-infantil1.htm" TargetMode="External"/><Relationship Id="rId9" Type="http://schemas.openxmlformats.org/officeDocument/2006/relationships/hyperlink" Target="http://www.mef.gob.pe/contenidos/inv_publica/foniprel-infraestructura_vial1.htm"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 Id="rId5" Type="http://schemas.openxmlformats.org/officeDocument/2006/relationships/image" Target="../media/image1.jpg"/><Relationship Id="rId4" Type="http://schemas.openxmlformats.org/officeDocument/2006/relationships/image" Target="../media/image2.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1.xml"/><Relationship Id="rId5" Type="http://schemas.openxmlformats.org/officeDocument/2006/relationships/image" Target="../media/image16.emf"/><Relationship Id="rId4" Type="http://schemas.openxmlformats.org/officeDocument/2006/relationships/image" Target="../media/image15.emf"/></Relationships>
</file>

<file path=ppt/slides/_rels/slide4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1.xml"/><Relationship Id="rId5" Type="http://schemas.openxmlformats.org/officeDocument/2006/relationships/image" Target="../media/image20.emf"/><Relationship Id="rId4" Type="http://schemas.openxmlformats.org/officeDocument/2006/relationships/image" Target="../media/image19.emf"/></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2.jpg"/><Relationship Id="rId4" Type="http://schemas.openxmlformats.org/officeDocument/2006/relationships/image" Target="../media/image3.jpg"/></Relationships>
</file>

<file path=ppt/slides/_rels/slide5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00332" y="1397479"/>
            <a:ext cx="11369615" cy="5324535"/>
          </a:xfrm>
          <a:prstGeom prst="rect">
            <a:avLst/>
          </a:prstGeom>
          <a:noFill/>
        </p:spPr>
        <p:txBody>
          <a:bodyPr wrap="square" rtlCol="0">
            <a:spAutoFit/>
          </a:bodyPr>
          <a:lstStyle/>
          <a:p>
            <a:pPr algn="ctr"/>
            <a:endParaRPr lang="es-ES" sz="4200" b="1" dirty="0" smtClean="0"/>
          </a:p>
          <a:p>
            <a:pPr algn="ctr"/>
            <a:endParaRPr lang="es-ES" sz="4200" b="1" dirty="0" smtClean="0">
              <a:solidFill>
                <a:srgbClr val="7030A0"/>
              </a:solidFill>
            </a:endParaRPr>
          </a:p>
          <a:p>
            <a:pPr algn="ctr"/>
            <a:r>
              <a:rPr lang="es-ES" sz="4200" b="1" dirty="0" smtClean="0">
                <a:solidFill>
                  <a:srgbClr val="7030A0"/>
                </a:solidFill>
              </a:rPr>
              <a:t>ASOCIACIONES PUBLICO </a:t>
            </a:r>
          </a:p>
          <a:p>
            <a:pPr algn="ctr"/>
            <a:r>
              <a:rPr lang="es-ES" sz="4200" b="1" dirty="0" smtClean="0">
                <a:solidFill>
                  <a:srgbClr val="7030A0"/>
                </a:solidFill>
              </a:rPr>
              <a:t>PRIVADAS  </a:t>
            </a:r>
          </a:p>
          <a:p>
            <a:pPr algn="ctr"/>
            <a:r>
              <a:rPr lang="es-ES" sz="4400" dirty="0" smtClean="0">
                <a:solidFill>
                  <a:srgbClr val="7030A0"/>
                </a:solidFill>
              </a:rPr>
              <a:t>MODALIDADES </a:t>
            </a:r>
            <a:r>
              <a:rPr lang="es-ES" sz="4400" dirty="0">
                <a:solidFill>
                  <a:srgbClr val="7030A0"/>
                </a:solidFill>
              </a:rPr>
              <a:t>DE PARTICIPACION </a:t>
            </a:r>
          </a:p>
          <a:p>
            <a:pPr algn="ctr"/>
            <a:r>
              <a:rPr lang="es-ES" sz="4400" dirty="0">
                <a:solidFill>
                  <a:srgbClr val="7030A0"/>
                </a:solidFill>
              </a:rPr>
              <a:t>Y SU CLASIFICACION  </a:t>
            </a:r>
          </a:p>
          <a:p>
            <a:pPr algn="ctr"/>
            <a:endParaRPr lang="es-ES" sz="4200" b="1" dirty="0" smtClean="0">
              <a:solidFill>
                <a:srgbClr val="7030A0"/>
              </a:solidFill>
            </a:endParaRPr>
          </a:p>
          <a:p>
            <a:pPr algn="ctr"/>
            <a:endParaRPr lang="es-ES" sz="4200" b="1" dirty="0"/>
          </a:p>
        </p:txBody>
      </p:sp>
      <p:sp>
        <p:nvSpPr>
          <p:cNvPr id="5" name="CuadroTexto 4"/>
          <p:cNvSpPr txBox="1"/>
          <p:nvPr/>
        </p:nvSpPr>
        <p:spPr>
          <a:xfrm>
            <a:off x="5796951" y="6038491"/>
            <a:ext cx="6211019" cy="830997"/>
          </a:xfrm>
          <a:prstGeom prst="rect">
            <a:avLst/>
          </a:prstGeom>
          <a:noFill/>
        </p:spPr>
        <p:txBody>
          <a:bodyPr wrap="square" rtlCol="0">
            <a:spAutoFit/>
          </a:bodyPr>
          <a:lstStyle/>
          <a:p>
            <a:pPr algn="ctr"/>
            <a:r>
              <a:rPr lang="es-ES" sz="2400" b="1" dirty="0">
                <a:solidFill>
                  <a:srgbClr val="7030A0"/>
                </a:solidFill>
              </a:rPr>
              <a:t>EXPOSITOR</a:t>
            </a:r>
            <a:r>
              <a:rPr lang="es-ES" sz="2000" b="1" dirty="0">
                <a:solidFill>
                  <a:srgbClr val="7030A0"/>
                </a:solidFill>
              </a:rPr>
              <a:t> : </a:t>
            </a:r>
            <a:r>
              <a:rPr lang="es-ES" sz="2400" b="1" dirty="0">
                <a:solidFill>
                  <a:srgbClr val="7030A0"/>
                </a:solidFill>
              </a:rPr>
              <a:t>CPC. JORGE BALTODANO JARA </a:t>
            </a:r>
          </a:p>
          <a:p>
            <a:pPr algn="ctr"/>
            <a:r>
              <a:rPr lang="es-ES" sz="2400" b="1" dirty="0">
                <a:solidFill>
                  <a:srgbClr val="7030A0"/>
                </a:solidFill>
              </a:rPr>
              <a:t>AREQUIPA - JULIO - 2015  </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3255817" cy="2086984"/>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3383" y="1"/>
            <a:ext cx="2798616" cy="2086984"/>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5818" y="0"/>
            <a:ext cx="3061854" cy="2086984"/>
          </a:xfrm>
          <a:prstGeom prst="rect">
            <a:avLst/>
          </a:prstGeom>
        </p:spPr>
      </p:pic>
      <p:pic>
        <p:nvPicPr>
          <p:cNvPr id="9" name="Imagen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1529" y="1"/>
            <a:ext cx="3061854" cy="2086983"/>
          </a:xfrm>
          <a:prstGeom prst="rect">
            <a:avLst/>
          </a:prstGeom>
        </p:spPr>
      </p:pic>
    </p:spTree>
    <p:extLst>
      <p:ext uri="{BB962C8B-B14F-4D97-AF65-F5344CB8AC3E}">
        <p14:creationId xmlns:p14="http://schemas.microsoft.com/office/powerpoint/2010/main" val="1497801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26383" y="482768"/>
            <a:ext cx="3039037" cy="646331"/>
          </a:xfrm>
          <a:prstGeom prst="rect">
            <a:avLst/>
          </a:prstGeom>
          <a:noFill/>
        </p:spPr>
        <p:txBody>
          <a:bodyPr wrap="none" lIns="91440" tIns="45720" rIns="91440" bIns="45720">
            <a:spAutoFit/>
          </a:bodyPr>
          <a:lstStyle/>
          <a:p>
            <a:pPr algn="ctr"/>
            <a:r>
              <a:rPr lang="es-ES" sz="3600" dirty="0" smtClean="0">
                <a:ln w="0"/>
                <a:solidFill>
                  <a:srgbClr val="7030A0"/>
                </a:solidFill>
                <a:effectLst>
                  <a:reflection blurRad="6350" stA="53000" endA="300" endPos="35500" dir="5400000" sy="-90000" algn="bl" rotWithShape="0"/>
                </a:effectLst>
              </a:rPr>
              <a:t>IV. Definiciones</a:t>
            </a:r>
            <a:endParaRPr lang="es-ES" sz="3600" b="0" cap="none" spc="0" dirty="0">
              <a:ln w="0"/>
              <a:solidFill>
                <a:srgbClr val="7030A0"/>
              </a:solidFill>
              <a:effectLst>
                <a:reflection blurRad="6350" stA="53000" endA="300" endPos="35500" dir="5400000" sy="-90000" algn="bl" rotWithShape="0"/>
              </a:effectLst>
            </a:endParaRPr>
          </a:p>
        </p:txBody>
      </p:sp>
      <p:sp>
        <p:nvSpPr>
          <p:cNvPr id="3" name="CuadroTexto 2"/>
          <p:cNvSpPr txBox="1"/>
          <p:nvPr/>
        </p:nvSpPr>
        <p:spPr>
          <a:xfrm>
            <a:off x="689809" y="1219204"/>
            <a:ext cx="10603833" cy="830997"/>
          </a:xfrm>
          <a:prstGeom prst="rect">
            <a:avLst/>
          </a:prstGeom>
          <a:noFill/>
        </p:spPr>
        <p:txBody>
          <a:bodyPr wrap="square" rtlCol="0">
            <a:spAutoFit/>
          </a:bodyPr>
          <a:lstStyle/>
          <a:p>
            <a:pPr algn="just"/>
            <a:r>
              <a:rPr lang="es-MX" sz="2400" dirty="0" smtClean="0">
                <a:solidFill>
                  <a:schemeClr val="accent1">
                    <a:lumMod val="50000"/>
                  </a:schemeClr>
                </a:solidFill>
              </a:rPr>
              <a:t>Se mencionan algunos conceptos recogidos en el Proyecto de Directiva de Concesiones:</a:t>
            </a:r>
            <a:endParaRPr lang="es-PE" sz="2400" dirty="0">
              <a:solidFill>
                <a:schemeClr val="accent1">
                  <a:lumMod val="50000"/>
                </a:schemeClr>
              </a:solidFill>
            </a:endParaRPr>
          </a:p>
        </p:txBody>
      </p:sp>
      <p:sp>
        <p:nvSpPr>
          <p:cNvPr id="6" name="CuadroTexto 5"/>
          <p:cNvSpPr txBox="1"/>
          <p:nvPr/>
        </p:nvSpPr>
        <p:spPr>
          <a:xfrm>
            <a:off x="809554" y="2578565"/>
            <a:ext cx="10603833" cy="2677656"/>
          </a:xfrm>
          <a:prstGeom prst="rect">
            <a:avLst/>
          </a:prstGeom>
          <a:noFill/>
        </p:spPr>
        <p:txBody>
          <a:bodyPr wrap="square" rtlCol="0">
            <a:spAutoFit/>
          </a:bodyPr>
          <a:lstStyle/>
          <a:p>
            <a:r>
              <a:rPr lang="es-MX" sz="2400" b="1" dirty="0">
                <a:solidFill>
                  <a:schemeClr val="accent1">
                    <a:lumMod val="50000"/>
                  </a:schemeClr>
                </a:solidFill>
              </a:rPr>
              <a:t>Acuerdo de concesión de servicios</a:t>
            </a:r>
            <a:r>
              <a:rPr lang="es-MX" sz="2400" dirty="0">
                <a:solidFill>
                  <a:schemeClr val="accent1">
                    <a:lumMod val="50000"/>
                  </a:schemeClr>
                </a:solidFill>
              </a:rPr>
              <a:t>: Es un acuerdo vinculante entre una concedente y un </a:t>
            </a:r>
            <a:r>
              <a:rPr lang="es-MX" sz="2400" dirty="0" smtClean="0">
                <a:solidFill>
                  <a:schemeClr val="accent1">
                    <a:lumMod val="50000"/>
                  </a:schemeClr>
                </a:solidFill>
              </a:rPr>
              <a:t>concesionario (operador) </a:t>
            </a:r>
            <a:r>
              <a:rPr lang="es-MX" sz="2400" dirty="0">
                <a:solidFill>
                  <a:schemeClr val="accent1">
                    <a:lumMod val="50000"/>
                  </a:schemeClr>
                </a:solidFill>
              </a:rPr>
              <a:t>en el que: </a:t>
            </a:r>
            <a:endParaRPr lang="es-PE" sz="2400" dirty="0">
              <a:solidFill>
                <a:schemeClr val="accent1">
                  <a:lumMod val="50000"/>
                </a:schemeClr>
              </a:solidFill>
            </a:endParaRPr>
          </a:p>
          <a:p>
            <a:pPr algn="just"/>
            <a:r>
              <a:rPr lang="es-MX" sz="2400" dirty="0">
                <a:solidFill>
                  <a:schemeClr val="accent1">
                    <a:lumMod val="50000"/>
                  </a:schemeClr>
                </a:solidFill>
              </a:rPr>
              <a:t>(a) el </a:t>
            </a:r>
            <a:r>
              <a:rPr lang="es-MX" sz="2400" dirty="0" smtClean="0">
                <a:solidFill>
                  <a:schemeClr val="accent1">
                    <a:lumMod val="50000"/>
                  </a:schemeClr>
                </a:solidFill>
              </a:rPr>
              <a:t>concesionario </a:t>
            </a:r>
            <a:r>
              <a:rPr lang="es-MX" sz="2400" dirty="0">
                <a:solidFill>
                  <a:schemeClr val="accent1">
                    <a:lumMod val="50000"/>
                  </a:schemeClr>
                </a:solidFill>
              </a:rPr>
              <a:t>utiliza </a:t>
            </a:r>
            <a:r>
              <a:rPr lang="es-MX" sz="2400" dirty="0" smtClean="0">
                <a:solidFill>
                  <a:schemeClr val="accent1">
                    <a:lumMod val="50000"/>
                  </a:schemeClr>
                </a:solidFill>
              </a:rPr>
              <a:t>o explota el </a:t>
            </a:r>
            <a:r>
              <a:rPr lang="es-MX" sz="2400" b="1" u="sng" dirty="0">
                <a:solidFill>
                  <a:srgbClr val="7030A0"/>
                </a:solidFill>
              </a:rPr>
              <a:t>activo de concesión de servicios </a:t>
            </a:r>
            <a:r>
              <a:rPr lang="es-MX" sz="2400" dirty="0">
                <a:solidFill>
                  <a:schemeClr val="accent1">
                    <a:lumMod val="50000"/>
                  </a:schemeClr>
                </a:solidFill>
              </a:rPr>
              <a:t>para proporcionar un </a:t>
            </a:r>
            <a:r>
              <a:rPr lang="es-MX" sz="2400" b="1" u="sng" dirty="0">
                <a:solidFill>
                  <a:srgbClr val="7030A0"/>
                </a:solidFill>
              </a:rPr>
              <a:t>servicio público</a:t>
            </a:r>
            <a:r>
              <a:rPr lang="es-MX" sz="2400" dirty="0">
                <a:solidFill>
                  <a:schemeClr val="accent1">
                    <a:lumMod val="50000"/>
                  </a:schemeClr>
                </a:solidFill>
              </a:rPr>
              <a:t>, en nombre de la concedente, durante un periodo determinado; y </a:t>
            </a:r>
            <a:endParaRPr lang="es-PE" sz="2400" dirty="0">
              <a:solidFill>
                <a:schemeClr val="accent1">
                  <a:lumMod val="50000"/>
                </a:schemeClr>
              </a:solidFill>
            </a:endParaRPr>
          </a:p>
          <a:p>
            <a:pPr algn="just"/>
            <a:r>
              <a:rPr lang="es-MX" sz="2400" dirty="0">
                <a:solidFill>
                  <a:schemeClr val="accent1">
                    <a:lumMod val="50000"/>
                  </a:schemeClr>
                </a:solidFill>
              </a:rPr>
              <a:t>(b) el </a:t>
            </a:r>
            <a:r>
              <a:rPr lang="es-MX" sz="2400" dirty="0" smtClean="0">
                <a:solidFill>
                  <a:schemeClr val="accent1">
                    <a:lumMod val="50000"/>
                  </a:schemeClr>
                </a:solidFill>
              </a:rPr>
              <a:t>concedente es </a:t>
            </a:r>
            <a:r>
              <a:rPr lang="es-MX" sz="2400" b="1" u="sng" dirty="0">
                <a:solidFill>
                  <a:srgbClr val="7030A0"/>
                </a:solidFill>
              </a:rPr>
              <a:t>compensado</a:t>
            </a:r>
            <a:r>
              <a:rPr lang="es-MX" sz="2400" dirty="0">
                <a:solidFill>
                  <a:schemeClr val="accent1">
                    <a:lumMod val="50000"/>
                  </a:schemeClr>
                </a:solidFill>
              </a:rPr>
              <a:t> por sus servicios durante el periodo del acuerdo de concesión del servicio. </a:t>
            </a:r>
            <a:endParaRPr lang="es-PE" sz="2400" dirty="0">
              <a:solidFill>
                <a:schemeClr val="accent1">
                  <a:lumMod val="50000"/>
                </a:schemeClr>
              </a:solidFill>
            </a:endParaRPr>
          </a:p>
        </p:txBody>
      </p:sp>
    </p:spTree>
    <p:extLst>
      <p:ext uri="{BB962C8B-B14F-4D97-AF65-F5344CB8AC3E}">
        <p14:creationId xmlns:p14="http://schemas.microsoft.com/office/powerpoint/2010/main" val="3893771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50" presetClass="entr" presetSubtype="0" decel="10000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3"/>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26383" y="482768"/>
            <a:ext cx="3039037" cy="646331"/>
          </a:xfrm>
          <a:prstGeom prst="rect">
            <a:avLst/>
          </a:prstGeom>
          <a:noFill/>
        </p:spPr>
        <p:txBody>
          <a:bodyPr wrap="none" lIns="91440" tIns="45720" rIns="91440" bIns="45720">
            <a:spAutoFit/>
          </a:bodyPr>
          <a:lstStyle/>
          <a:p>
            <a:pPr algn="ctr"/>
            <a:r>
              <a:rPr lang="es-ES" sz="3600" dirty="0" smtClean="0">
                <a:ln w="0"/>
                <a:solidFill>
                  <a:srgbClr val="7030A0"/>
                </a:solidFill>
                <a:effectLst>
                  <a:reflection blurRad="6350" stA="53000" endA="300" endPos="35500" dir="5400000" sy="-90000" algn="bl" rotWithShape="0"/>
                </a:effectLst>
              </a:rPr>
              <a:t>IV. Definiciones</a:t>
            </a:r>
            <a:endParaRPr lang="es-ES" sz="3600" b="0" cap="none" spc="0" dirty="0">
              <a:ln w="0"/>
              <a:solidFill>
                <a:srgbClr val="7030A0"/>
              </a:solidFill>
              <a:effectLst>
                <a:reflection blurRad="6350" stA="53000" endA="300" endPos="35500" dir="5400000" sy="-90000" algn="bl" rotWithShape="0"/>
              </a:effectLst>
            </a:endParaRPr>
          </a:p>
        </p:txBody>
      </p:sp>
      <p:sp>
        <p:nvSpPr>
          <p:cNvPr id="5" name="CuadroTexto 4"/>
          <p:cNvSpPr txBox="1"/>
          <p:nvPr/>
        </p:nvSpPr>
        <p:spPr>
          <a:xfrm>
            <a:off x="726383" y="1492288"/>
            <a:ext cx="10603833" cy="4524315"/>
          </a:xfrm>
          <a:prstGeom prst="rect">
            <a:avLst/>
          </a:prstGeom>
          <a:noFill/>
        </p:spPr>
        <p:txBody>
          <a:bodyPr wrap="square" rtlCol="0">
            <a:spAutoFit/>
          </a:bodyPr>
          <a:lstStyle/>
          <a:p>
            <a:pPr algn="just"/>
            <a:r>
              <a:rPr lang="es-MX" sz="2400" b="1" dirty="0">
                <a:solidFill>
                  <a:schemeClr val="accent1">
                    <a:lumMod val="50000"/>
                  </a:schemeClr>
                </a:solidFill>
              </a:rPr>
              <a:t>Activo de concesión de servicios</a:t>
            </a:r>
            <a:r>
              <a:rPr lang="es-MX" sz="2400" dirty="0">
                <a:solidFill>
                  <a:schemeClr val="accent1">
                    <a:lumMod val="50000"/>
                  </a:schemeClr>
                </a:solidFill>
              </a:rPr>
              <a:t>: Es un activo utilizado para proporcionar servicios públicos en un acuerdo de concesión de servicios que: </a:t>
            </a:r>
            <a:endParaRPr lang="es-MX" sz="2400" dirty="0" smtClean="0">
              <a:solidFill>
                <a:schemeClr val="accent1">
                  <a:lumMod val="50000"/>
                </a:schemeClr>
              </a:solidFill>
            </a:endParaRPr>
          </a:p>
          <a:p>
            <a:pPr algn="just"/>
            <a:endParaRPr lang="es-PE" sz="2400" dirty="0">
              <a:solidFill>
                <a:schemeClr val="accent1">
                  <a:lumMod val="50000"/>
                </a:schemeClr>
              </a:solidFill>
            </a:endParaRPr>
          </a:p>
          <a:p>
            <a:pPr algn="just"/>
            <a:r>
              <a:rPr lang="es-MX" sz="2400" dirty="0" smtClean="0">
                <a:solidFill>
                  <a:schemeClr val="accent1">
                    <a:lumMod val="50000"/>
                  </a:schemeClr>
                </a:solidFill>
              </a:rPr>
              <a:t>   </a:t>
            </a:r>
            <a:r>
              <a:rPr lang="es-MX" sz="2400" u="sng" dirty="0" smtClean="0">
                <a:solidFill>
                  <a:schemeClr val="accent1">
                    <a:lumMod val="50000"/>
                  </a:schemeClr>
                </a:solidFill>
              </a:rPr>
              <a:t>(</a:t>
            </a:r>
            <a:r>
              <a:rPr lang="es-MX" sz="2400" u="sng" dirty="0">
                <a:solidFill>
                  <a:schemeClr val="accent1">
                    <a:lumMod val="50000"/>
                  </a:schemeClr>
                </a:solidFill>
              </a:rPr>
              <a:t>a) es proporcionado por el </a:t>
            </a:r>
            <a:r>
              <a:rPr lang="es-MX" sz="2400" u="sng" dirty="0" smtClean="0">
                <a:solidFill>
                  <a:schemeClr val="accent1">
                    <a:lumMod val="50000"/>
                  </a:schemeClr>
                </a:solidFill>
              </a:rPr>
              <a:t>concesionario (operador), </a:t>
            </a:r>
            <a:r>
              <a:rPr lang="es-MX" sz="2400" u="sng" dirty="0">
                <a:solidFill>
                  <a:schemeClr val="accent1">
                    <a:lumMod val="50000"/>
                  </a:schemeClr>
                </a:solidFill>
              </a:rPr>
              <a:t>de forma que: </a:t>
            </a:r>
            <a:endParaRPr lang="es-PE" sz="2400" u="sng" dirty="0">
              <a:solidFill>
                <a:schemeClr val="accent1">
                  <a:lumMod val="50000"/>
                </a:schemeClr>
              </a:solidFill>
            </a:endParaRPr>
          </a:p>
          <a:p>
            <a:pPr algn="just"/>
            <a:endParaRPr lang="es-MX" sz="2400" dirty="0" smtClean="0">
              <a:solidFill>
                <a:schemeClr val="accent1">
                  <a:lumMod val="50000"/>
                </a:schemeClr>
              </a:solidFill>
            </a:endParaRPr>
          </a:p>
          <a:p>
            <a:pPr algn="just"/>
            <a:r>
              <a:rPr lang="es-MX" sz="2400" dirty="0" smtClean="0">
                <a:solidFill>
                  <a:schemeClr val="accent1">
                    <a:lumMod val="50000"/>
                  </a:schemeClr>
                </a:solidFill>
              </a:rPr>
              <a:t>      (</a:t>
            </a:r>
            <a:r>
              <a:rPr lang="es-MX" sz="2400" dirty="0">
                <a:solidFill>
                  <a:schemeClr val="accent1">
                    <a:lumMod val="50000"/>
                  </a:schemeClr>
                </a:solidFill>
              </a:rPr>
              <a:t>i) el operador construye, desarrolla o adquiere de un tercero; o </a:t>
            </a:r>
            <a:endParaRPr lang="es-PE" sz="2400" dirty="0">
              <a:solidFill>
                <a:schemeClr val="accent1">
                  <a:lumMod val="50000"/>
                </a:schemeClr>
              </a:solidFill>
            </a:endParaRPr>
          </a:p>
          <a:p>
            <a:pPr algn="just"/>
            <a:r>
              <a:rPr lang="es-MX" sz="2400" dirty="0" smtClean="0">
                <a:solidFill>
                  <a:schemeClr val="accent1">
                    <a:lumMod val="50000"/>
                  </a:schemeClr>
                </a:solidFill>
              </a:rPr>
              <a:t>      (</a:t>
            </a:r>
            <a:r>
              <a:rPr lang="es-MX" sz="2400" dirty="0">
                <a:solidFill>
                  <a:schemeClr val="accent1">
                    <a:lumMod val="50000"/>
                  </a:schemeClr>
                </a:solidFill>
              </a:rPr>
              <a:t>ii) es un activo ya existente del operador; o </a:t>
            </a:r>
            <a:endParaRPr lang="es-PE" sz="2400" dirty="0">
              <a:solidFill>
                <a:schemeClr val="accent1">
                  <a:lumMod val="50000"/>
                </a:schemeClr>
              </a:solidFill>
            </a:endParaRPr>
          </a:p>
          <a:p>
            <a:pPr algn="just"/>
            <a:endParaRPr lang="es-MX" sz="2400" dirty="0" smtClean="0">
              <a:solidFill>
                <a:schemeClr val="accent1">
                  <a:lumMod val="50000"/>
                </a:schemeClr>
              </a:solidFill>
            </a:endParaRPr>
          </a:p>
          <a:p>
            <a:pPr algn="just"/>
            <a:r>
              <a:rPr lang="es-MX" sz="2400" dirty="0" smtClean="0">
                <a:solidFill>
                  <a:schemeClr val="accent1">
                    <a:lumMod val="50000"/>
                  </a:schemeClr>
                </a:solidFill>
              </a:rPr>
              <a:t>   </a:t>
            </a:r>
            <a:r>
              <a:rPr lang="es-MX" sz="2400" u="sng" dirty="0" smtClean="0">
                <a:solidFill>
                  <a:schemeClr val="accent1">
                    <a:lumMod val="50000"/>
                  </a:schemeClr>
                </a:solidFill>
              </a:rPr>
              <a:t>(</a:t>
            </a:r>
            <a:r>
              <a:rPr lang="es-MX" sz="2400" u="sng" dirty="0">
                <a:solidFill>
                  <a:schemeClr val="accent1">
                    <a:lumMod val="50000"/>
                  </a:schemeClr>
                </a:solidFill>
              </a:rPr>
              <a:t>b) es proporcionado por la concedente, de forma que: </a:t>
            </a:r>
            <a:endParaRPr lang="es-PE" sz="2400" u="sng" dirty="0">
              <a:solidFill>
                <a:schemeClr val="accent1">
                  <a:lumMod val="50000"/>
                </a:schemeClr>
              </a:solidFill>
            </a:endParaRPr>
          </a:p>
          <a:p>
            <a:pPr algn="just"/>
            <a:endParaRPr lang="es-MX" sz="2400" dirty="0" smtClean="0">
              <a:solidFill>
                <a:schemeClr val="accent1">
                  <a:lumMod val="50000"/>
                </a:schemeClr>
              </a:solidFill>
            </a:endParaRPr>
          </a:p>
          <a:p>
            <a:pPr algn="just"/>
            <a:r>
              <a:rPr lang="es-MX" sz="2400" dirty="0" smtClean="0">
                <a:solidFill>
                  <a:schemeClr val="accent1">
                    <a:lumMod val="50000"/>
                  </a:schemeClr>
                </a:solidFill>
              </a:rPr>
              <a:t>      (</a:t>
            </a:r>
            <a:r>
              <a:rPr lang="es-MX" sz="2400" dirty="0">
                <a:solidFill>
                  <a:schemeClr val="accent1">
                    <a:lumMod val="50000"/>
                  </a:schemeClr>
                </a:solidFill>
              </a:rPr>
              <a:t>i) es un activo ya existente de la concedente; o </a:t>
            </a:r>
            <a:endParaRPr lang="es-PE" sz="2400" dirty="0">
              <a:solidFill>
                <a:schemeClr val="accent1">
                  <a:lumMod val="50000"/>
                </a:schemeClr>
              </a:solidFill>
            </a:endParaRPr>
          </a:p>
          <a:p>
            <a:pPr algn="just"/>
            <a:r>
              <a:rPr lang="es-MX" sz="2400" dirty="0" smtClean="0">
                <a:solidFill>
                  <a:schemeClr val="accent1">
                    <a:lumMod val="50000"/>
                  </a:schemeClr>
                </a:solidFill>
              </a:rPr>
              <a:t>      (</a:t>
            </a:r>
            <a:r>
              <a:rPr lang="es-MX" sz="2400" dirty="0">
                <a:solidFill>
                  <a:schemeClr val="accent1">
                    <a:lumMod val="50000"/>
                  </a:schemeClr>
                </a:solidFill>
              </a:rPr>
              <a:t>ii) es una mejora de un activo ya existente de la concedente.</a:t>
            </a:r>
            <a:endParaRPr lang="es-PE" sz="2400" dirty="0">
              <a:solidFill>
                <a:schemeClr val="accent1">
                  <a:lumMod val="5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1491" y="3740727"/>
            <a:ext cx="3380509" cy="2275876"/>
          </a:xfrm>
          <a:prstGeom prst="rect">
            <a:avLst/>
          </a:prstGeom>
        </p:spPr>
      </p:pic>
    </p:spTree>
    <p:extLst>
      <p:ext uri="{BB962C8B-B14F-4D97-AF65-F5344CB8AC3E}">
        <p14:creationId xmlns:p14="http://schemas.microsoft.com/office/powerpoint/2010/main" val="62446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1019955403"/>
              </p:ext>
            </p:extLst>
          </p:nvPr>
        </p:nvGraphicFramePr>
        <p:xfrm>
          <a:off x="882315" y="1235244"/>
          <a:ext cx="10090485" cy="49570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1952494" y="507348"/>
            <a:ext cx="8287013" cy="461665"/>
          </a:xfrm>
          <a:prstGeom prst="rect">
            <a:avLst/>
          </a:prstGeom>
          <a:noFill/>
        </p:spPr>
        <p:txBody>
          <a:bodyPr wrap="none" lIns="91440" tIns="45720" rIns="91440" bIns="45720">
            <a:spAutoFit/>
          </a:bodyPr>
          <a:lstStyle/>
          <a:p>
            <a:pPr algn="ctr">
              <a:spcAft>
                <a:spcPts val="0"/>
              </a:spcAft>
            </a:pPr>
            <a:r>
              <a:rPr lang="es-MX" sz="2400" b="1" u="sng"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Modalidades de Ejecución de los Proyectos de Inversión Pública</a:t>
            </a:r>
            <a:endParaRPr lang="es-PE" sz="2400" dirty="0">
              <a:solidFill>
                <a:srgbClr val="7030A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2541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2000" fill="hold"/>
                                        <p:tgtEl>
                                          <p:spTgt spid="3"/>
                                        </p:tgtEl>
                                        <p:attrNameLst>
                                          <p:attrName>ppt_w</p:attrName>
                                        </p:attrNameLst>
                                      </p:cBhvr>
                                      <p:tavLst>
                                        <p:tav tm="0">
                                          <p:val>
                                            <p:strVal val="#ppt_w*0.70"/>
                                          </p:val>
                                        </p:tav>
                                        <p:tav tm="100000">
                                          <p:val>
                                            <p:strVal val="#ppt_w"/>
                                          </p:val>
                                        </p:tav>
                                      </p:tavLst>
                                    </p:anim>
                                    <p:anim calcmode="lin" valueType="num">
                                      <p:cBhvr>
                                        <p:cTn id="11" dur="2000" fill="hold"/>
                                        <p:tgtEl>
                                          <p:spTgt spid="3"/>
                                        </p:tgtEl>
                                        <p:attrNameLst>
                                          <p:attrName>ppt_h</p:attrName>
                                        </p:attrNameLst>
                                      </p:cBhvr>
                                      <p:tavLst>
                                        <p:tav tm="0">
                                          <p:val>
                                            <p:strVal val="#ppt_h"/>
                                          </p:val>
                                        </p:tav>
                                        <p:tav tm="100000">
                                          <p:val>
                                            <p:strVal val="#ppt_h"/>
                                          </p:val>
                                        </p:tav>
                                      </p:tavLst>
                                    </p:anim>
                                    <p:animEffect transition="in" filter="fad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6218" y="546936"/>
            <a:ext cx="11422935" cy="523220"/>
          </a:xfrm>
          <a:prstGeom prst="rect">
            <a:avLst/>
          </a:prstGeom>
          <a:noFill/>
        </p:spPr>
        <p:txBody>
          <a:bodyPr wrap="none" lIns="91440" tIns="45720" rIns="91440" bIns="45720">
            <a:spAutoFit/>
          </a:bodyPr>
          <a:lstStyle/>
          <a:p>
            <a:pPr algn="ctr"/>
            <a:r>
              <a:rPr lang="es-ES" sz="2800" b="1" dirty="0" smtClean="0">
                <a:ln w="0"/>
                <a:solidFill>
                  <a:srgbClr val="0070C0"/>
                </a:solidFill>
                <a:effectLst>
                  <a:reflection blurRad="6350" stA="53000" endA="300" endPos="35500" dir="5400000" sy="-90000" algn="bl" rotWithShape="0"/>
                </a:effectLst>
              </a:rPr>
              <a:t>IV. Procedimientos Contables para el Reconocimiento y Medición de activos</a:t>
            </a:r>
            <a:endParaRPr lang="es-ES" sz="2800" b="1" cap="none" spc="0" dirty="0">
              <a:ln w="0"/>
              <a:solidFill>
                <a:srgbClr val="0070C0"/>
              </a:solidFill>
              <a:effectLst>
                <a:reflection blurRad="6350" stA="53000" endA="300" endPos="35500" dir="5400000" sy="-90000" algn="bl" rotWithShape="0"/>
              </a:effectLst>
            </a:endParaRPr>
          </a:p>
        </p:txBody>
      </p:sp>
      <p:sp>
        <p:nvSpPr>
          <p:cNvPr id="5" name="CuadroTexto 4"/>
          <p:cNvSpPr txBox="1"/>
          <p:nvPr/>
        </p:nvSpPr>
        <p:spPr>
          <a:xfrm>
            <a:off x="726383" y="1492288"/>
            <a:ext cx="10603833" cy="1200329"/>
          </a:xfrm>
          <a:prstGeom prst="rect">
            <a:avLst/>
          </a:prstGeom>
          <a:noFill/>
        </p:spPr>
        <p:txBody>
          <a:bodyPr wrap="square" rtlCol="0">
            <a:spAutoFit/>
          </a:bodyPr>
          <a:lstStyle/>
          <a:p>
            <a:pPr algn="just"/>
            <a:r>
              <a:rPr lang="es-MX" sz="2400" b="1" dirty="0" smtClean="0">
                <a:solidFill>
                  <a:schemeClr val="accent1">
                    <a:lumMod val="50000"/>
                  </a:schemeClr>
                </a:solidFill>
              </a:rPr>
              <a:t>Reconocimiento de un activo de concesión de servicios</a:t>
            </a:r>
            <a:r>
              <a:rPr lang="es-MX" sz="2400" dirty="0" smtClean="0">
                <a:solidFill>
                  <a:schemeClr val="accent1">
                    <a:lumMod val="50000"/>
                  </a:schemeClr>
                </a:solidFill>
              </a:rPr>
              <a:t>:</a:t>
            </a:r>
          </a:p>
          <a:p>
            <a:pPr algn="just"/>
            <a:r>
              <a:rPr lang="es-MX" sz="2400" dirty="0" smtClean="0">
                <a:solidFill>
                  <a:schemeClr val="accent1">
                    <a:lumMod val="50000"/>
                  </a:schemeClr>
                </a:solidFill>
              </a:rPr>
              <a:t>La </a:t>
            </a:r>
            <a:r>
              <a:rPr lang="es-MX" sz="2400" dirty="0">
                <a:solidFill>
                  <a:schemeClr val="accent1">
                    <a:lumMod val="50000"/>
                  </a:schemeClr>
                </a:solidFill>
              </a:rPr>
              <a:t>concedente reconocerá un activo proporcionado por el operador y una mejora de un activo ya existente de la concedente como un activo de concesión de servicios si</a:t>
            </a:r>
            <a:r>
              <a:rPr lang="es-MX" sz="2400" dirty="0" smtClean="0">
                <a:solidFill>
                  <a:schemeClr val="accent1">
                    <a:lumMod val="50000"/>
                  </a:schemeClr>
                </a:solidFill>
              </a:rPr>
              <a:t>:</a:t>
            </a:r>
          </a:p>
        </p:txBody>
      </p:sp>
      <p:sp>
        <p:nvSpPr>
          <p:cNvPr id="3" name="CuadroTexto 2"/>
          <p:cNvSpPr txBox="1"/>
          <p:nvPr/>
        </p:nvSpPr>
        <p:spPr>
          <a:xfrm>
            <a:off x="1283388" y="2692617"/>
            <a:ext cx="10046827" cy="3046988"/>
          </a:xfrm>
          <a:prstGeom prst="rect">
            <a:avLst/>
          </a:prstGeom>
          <a:noFill/>
        </p:spPr>
        <p:txBody>
          <a:bodyPr wrap="square" rtlCol="0">
            <a:spAutoFit/>
          </a:bodyPr>
          <a:lstStyle/>
          <a:p>
            <a:pPr algn="just"/>
            <a:endParaRPr lang="es-PE" sz="2400" i="1" dirty="0" smtClean="0">
              <a:solidFill>
                <a:schemeClr val="accent2">
                  <a:lumMod val="50000"/>
                </a:schemeClr>
              </a:solidFill>
            </a:endParaRPr>
          </a:p>
          <a:p>
            <a:pPr marL="514350" indent="-514350" algn="just">
              <a:buAutoNum type="romanLcParenBoth"/>
            </a:pPr>
            <a:r>
              <a:rPr lang="es-MX" sz="2400" dirty="0" smtClean="0">
                <a:solidFill>
                  <a:srgbClr val="7030A0"/>
                </a:solidFill>
              </a:rPr>
              <a:t>la concedente controla o regula qué servicios debe proporcionar el operador con el activo, a quién debe proporcionarlos y a qué precio; y </a:t>
            </a:r>
          </a:p>
          <a:p>
            <a:pPr algn="just"/>
            <a:endParaRPr lang="es-PE" sz="2400" dirty="0" smtClean="0">
              <a:solidFill>
                <a:srgbClr val="7030A0"/>
              </a:solidFill>
            </a:endParaRPr>
          </a:p>
          <a:p>
            <a:pPr marL="514350" indent="-514350" algn="just">
              <a:buAutoNum type="romanLcParenBoth" startAt="2"/>
            </a:pPr>
            <a:r>
              <a:rPr lang="es-MX" sz="2400" dirty="0" smtClean="0">
                <a:solidFill>
                  <a:srgbClr val="7030A0"/>
                </a:solidFill>
              </a:rPr>
              <a:t>la concedente controla—a través de la propiedad, del derecho de uso   o</a:t>
            </a:r>
          </a:p>
          <a:p>
            <a:pPr algn="just"/>
            <a:r>
              <a:rPr lang="es-MX" sz="2400" dirty="0">
                <a:solidFill>
                  <a:srgbClr val="7030A0"/>
                </a:solidFill>
              </a:rPr>
              <a:t> </a:t>
            </a:r>
            <a:r>
              <a:rPr lang="es-MX" sz="2400" dirty="0" smtClean="0">
                <a:solidFill>
                  <a:srgbClr val="7030A0"/>
                </a:solidFill>
              </a:rPr>
              <a:t>       de otra manera-cualquier participación residual significativa en el activo al</a:t>
            </a:r>
          </a:p>
          <a:p>
            <a:pPr algn="just"/>
            <a:r>
              <a:rPr lang="es-MX" sz="2400" dirty="0">
                <a:solidFill>
                  <a:srgbClr val="7030A0"/>
                </a:solidFill>
              </a:rPr>
              <a:t> </a:t>
            </a:r>
            <a:r>
              <a:rPr lang="es-MX" sz="2400" dirty="0" smtClean="0">
                <a:solidFill>
                  <a:srgbClr val="7030A0"/>
                </a:solidFill>
              </a:rPr>
              <a:t>       final del plazo del acuerdo.</a:t>
            </a:r>
            <a:endParaRPr lang="es-PE" sz="2400" dirty="0" smtClean="0">
              <a:solidFill>
                <a:srgbClr val="7030A0"/>
              </a:solidFill>
            </a:endParaRPr>
          </a:p>
          <a:p>
            <a:pPr algn="just"/>
            <a:endParaRPr lang="es-PE" sz="2400" dirty="0"/>
          </a:p>
        </p:txBody>
      </p:sp>
    </p:spTree>
    <p:extLst>
      <p:ext uri="{BB962C8B-B14F-4D97-AF65-F5344CB8AC3E}">
        <p14:creationId xmlns:p14="http://schemas.microsoft.com/office/powerpoint/2010/main" val="15030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37"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900" decel="100000" fill="hold"/>
                                        <p:tgtEl>
                                          <p:spTgt spid="5"/>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4939" y="546936"/>
            <a:ext cx="11165492" cy="523220"/>
          </a:xfrm>
          <a:prstGeom prst="rect">
            <a:avLst/>
          </a:prstGeom>
          <a:noFill/>
        </p:spPr>
        <p:txBody>
          <a:bodyPr wrap="none" lIns="91440" tIns="45720" rIns="91440" bIns="45720">
            <a:spAutoFit/>
          </a:bodyPr>
          <a:lstStyle/>
          <a:p>
            <a:pPr algn="ctr"/>
            <a:r>
              <a:rPr lang="es-ES" sz="28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IV. Procedimientos Contables para el Reconocimiento y Medición de activos</a:t>
            </a:r>
            <a:endParaRPr lang="es-ES" sz="2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5" name="CuadroTexto 4"/>
          <p:cNvSpPr txBox="1"/>
          <p:nvPr/>
        </p:nvSpPr>
        <p:spPr>
          <a:xfrm>
            <a:off x="946598" y="1620625"/>
            <a:ext cx="10603833" cy="3046988"/>
          </a:xfrm>
          <a:prstGeom prst="rect">
            <a:avLst/>
          </a:prstGeom>
          <a:noFill/>
        </p:spPr>
        <p:txBody>
          <a:bodyPr wrap="square" rtlCol="0">
            <a:spAutoFit/>
          </a:bodyPr>
          <a:lstStyle/>
          <a:p>
            <a:pPr algn="just"/>
            <a:r>
              <a:rPr lang="es-MX" sz="2400" b="1" dirty="0" smtClean="0">
                <a:solidFill>
                  <a:schemeClr val="accent1">
                    <a:lumMod val="50000"/>
                  </a:schemeClr>
                </a:solidFill>
              </a:rPr>
              <a:t>Medición de un activo de concesión de servicios</a:t>
            </a:r>
            <a:r>
              <a:rPr lang="es-MX" sz="2400" dirty="0" smtClean="0">
                <a:solidFill>
                  <a:schemeClr val="accent1">
                    <a:lumMod val="50000"/>
                  </a:schemeClr>
                </a:solidFill>
              </a:rPr>
              <a:t>:</a:t>
            </a:r>
          </a:p>
          <a:p>
            <a:pPr algn="just"/>
            <a:endParaRPr lang="es-MX" sz="2400" dirty="0" smtClean="0">
              <a:solidFill>
                <a:schemeClr val="accent1">
                  <a:lumMod val="50000"/>
                </a:schemeClr>
              </a:solidFill>
            </a:endParaRPr>
          </a:p>
          <a:p>
            <a:pPr algn="just"/>
            <a:r>
              <a:rPr lang="es-MX" sz="2400" dirty="0">
                <a:solidFill>
                  <a:schemeClr val="accent1">
                    <a:lumMod val="50000"/>
                  </a:schemeClr>
                </a:solidFill>
              </a:rPr>
              <a:t>La concedente medirá inicialmente el activo de concesión de servicios reconocido </a:t>
            </a:r>
            <a:r>
              <a:rPr lang="es-MX" sz="2400" dirty="0" smtClean="0">
                <a:solidFill>
                  <a:schemeClr val="accent1">
                    <a:lumMod val="50000"/>
                  </a:schemeClr>
                </a:solidFill>
              </a:rPr>
              <a:t>por </a:t>
            </a:r>
            <a:r>
              <a:rPr lang="es-MX" sz="2400" dirty="0">
                <a:solidFill>
                  <a:schemeClr val="accent1">
                    <a:lumMod val="50000"/>
                  </a:schemeClr>
                </a:solidFill>
              </a:rPr>
              <a:t>su valor </a:t>
            </a:r>
            <a:r>
              <a:rPr lang="es-MX" sz="2400" dirty="0" smtClean="0">
                <a:solidFill>
                  <a:schemeClr val="accent1">
                    <a:lumMod val="50000"/>
                  </a:schemeClr>
                </a:solidFill>
              </a:rPr>
              <a:t>razonable (costo amortizado/tasa de interés efectiva), </a:t>
            </a:r>
            <a:r>
              <a:rPr lang="es-MX" sz="2400" dirty="0">
                <a:solidFill>
                  <a:schemeClr val="accent1">
                    <a:lumMod val="50000"/>
                  </a:schemeClr>
                </a:solidFill>
              </a:rPr>
              <a:t>excepto </a:t>
            </a:r>
            <a:r>
              <a:rPr lang="es-MX" sz="2400" dirty="0" smtClean="0">
                <a:solidFill>
                  <a:schemeClr val="accent1">
                    <a:lumMod val="50000"/>
                  </a:schemeClr>
                </a:solidFill>
              </a:rPr>
              <a:t>si </a:t>
            </a:r>
            <a:r>
              <a:rPr lang="es-MX" sz="2400" dirty="0">
                <a:solidFill>
                  <a:schemeClr val="accent1">
                    <a:lumMod val="50000"/>
                  </a:schemeClr>
                </a:solidFill>
              </a:rPr>
              <a:t>el activo es de la concedente, en tal caso, reclasificará el activo existente como un activo de concesión de servicios (en una clase separada), y contabilizará de acuerdo con la </a:t>
            </a:r>
            <a:r>
              <a:rPr lang="es-MX" sz="2400" dirty="0" smtClean="0">
                <a:solidFill>
                  <a:srgbClr val="7030A0"/>
                </a:solidFill>
              </a:rPr>
              <a:t>NICSP </a:t>
            </a:r>
            <a:r>
              <a:rPr lang="es-MX" sz="2400" dirty="0">
                <a:solidFill>
                  <a:srgbClr val="7030A0"/>
                </a:solidFill>
              </a:rPr>
              <a:t>17 </a:t>
            </a:r>
            <a:r>
              <a:rPr lang="es-MX" sz="2400" dirty="0" smtClean="0">
                <a:solidFill>
                  <a:srgbClr val="7030A0"/>
                </a:solidFill>
              </a:rPr>
              <a:t>Propiedades, </a:t>
            </a:r>
            <a:r>
              <a:rPr lang="es-MX" sz="2400" dirty="0">
                <a:solidFill>
                  <a:srgbClr val="7030A0"/>
                </a:solidFill>
              </a:rPr>
              <a:t>Planta y Equipo, o la </a:t>
            </a:r>
            <a:r>
              <a:rPr lang="es-MX" sz="2400" dirty="0" smtClean="0">
                <a:solidFill>
                  <a:srgbClr val="7030A0"/>
                </a:solidFill>
              </a:rPr>
              <a:t>NICSP </a:t>
            </a:r>
            <a:r>
              <a:rPr lang="es-MX" sz="2400" dirty="0">
                <a:solidFill>
                  <a:srgbClr val="7030A0"/>
                </a:solidFill>
              </a:rPr>
              <a:t>31 Activos Intangibles, según corresponda. </a:t>
            </a:r>
            <a:endParaRPr lang="es-PE" sz="2400" dirty="0">
              <a:solidFill>
                <a:srgbClr val="7030A0"/>
              </a:solidFill>
            </a:endParaRPr>
          </a:p>
        </p:txBody>
      </p:sp>
    </p:spTree>
    <p:extLst>
      <p:ext uri="{BB962C8B-B14F-4D97-AF65-F5344CB8AC3E}">
        <p14:creationId xmlns:p14="http://schemas.microsoft.com/office/powerpoint/2010/main" val="193427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37"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900" decel="100000" fill="hold"/>
                                        <p:tgtEl>
                                          <p:spTgt spid="5"/>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2567" y="450684"/>
            <a:ext cx="11686866" cy="523220"/>
          </a:xfrm>
          <a:prstGeom prst="rect">
            <a:avLst/>
          </a:prstGeom>
          <a:noFill/>
        </p:spPr>
        <p:txBody>
          <a:bodyPr wrap="square" lIns="91440" tIns="45720" rIns="91440" bIns="45720">
            <a:spAutoFit/>
          </a:bodyPr>
          <a:lstStyle/>
          <a:p>
            <a:r>
              <a:rPr lang="es-ES" sz="2800" dirty="0" smtClean="0">
                <a:ln w="0"/>
                <a:solidFill>
                  <a:srgbClr val="7030A0"/>
                </a:solidFill>
                <a:effectLst>
                  <a:reflection blurRad="6350" stA="53000" endA="300" endPos="35500" dir="5400000" sy="-90000" algn="bl" rotWithShape="0"/>
                </a:effectLst>
              </a:rPr>
              <a:t>V. Modelo de concesiones</a:t>
            </a:r>
          </a:p>
        </p:txBody>
      </p:sp>
      <p:graphicFrame>
        <p:nvGraphicFramePr>
          <p:cNvPr id="3" name="Diagrama 2"/>
          <p:cNvGraphicFramePr/>
          <p:nvPr>
            <p:extLst>
              <p:ext uri="{D42A27DB-BD31-4B8C-83A1-F6EECF244321}">
                <p14:modId xmlns:p14="http://schemas.microsoft.com/office/powerpoint/2010/main" val="584458645"/>
              </p:ext>
            </p:extLst>
          </p:nvPr>
        </p:nvGraphicFramePr>
        <p:xfrm>
          <a:off x="620293" y="1588169"/>
          <a:ext cx="11122528" cy="4283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3594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55"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2567" y="450684"/>
            <a:ext cx="11686866" cy="523220"/>
          </a:xfrm>
          <a:prstGeom prst="rect">
            <a:avLst/>
          </a:prstGeom>
          <a:noFill/>
        </p:spPr>
        <p:txBody>
          <a:bodyPr wrap="square" lIns="91440" tIns="45720" rIns="91440" bIns="45720">
            <a:spAutoFit/>
          </a:bodyPr>
          <a:lstStyle/>
          <a:p>
            <a:r>
              <a:rPr lang="es-ES" sz="2800" dirty="0" smtClean="0">
                <a:ln w="0"/>
                <a:solidFill>
                  <a:srgbClr val="7030A0"/>
                </a:solidFill>
                <a:effectLst>
                  <a:reflection blurRad="6350" stA="53000" endA="300" endPos="35500" dir="5400000" sy="-90000" algn="bl" rotWithShape="0"/>
                </a:effectLst>
              </a:rPr>
              <a:t>V Modelo de Concesiones</a:t>
            </a:r>
            <a:endParaRPr lang="es-ES" sz="2800" b="0" cap="none" spc="0" dirty="0">
              <a:ln w="0"/>
              <a:solidFill>
                <a:srgbClr val="7030A0"/>
              </a:solidFill>
              <a:effectLst>
                <a:reflection blurRad="6350" stA="53000" endA="300" endPos="35500" dir="5400000" sy="-90000" algn="bl" rotWithShape="0"/>
              </a:effectLst>
            </a:endParaRPr>
          </a:p>
        </p:txBody>
      </p:sp>
      <p:graphicFrame>
        <p:nvGraphicFramePr>
          <p:cNvPr id="3" name="Diagrama 2"/>
          <p:cNvGraphicFramePr/>
          <p:nvPr>
            <p:extLst>
              <p:ext uri="{D42A27DB-BD31-4B8C-83A1-F6EECF244321}">
                <p14:modId xmlns:p14="http://schemas.microsoft.com/office/powerpoint/2010/main" val="399163642"/>
              </p:ext>
            </p:extLst>
          </p:nvPr>
        </p:nvGraphicFramePr>
        <p:xfrm>
          <a:off x="620293" y="1796716"/>
          <a:ext cx="11122528" cy="4283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450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55"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1053" y="2089157"/>
            <a:ext cx="11004884" cy="2357568"/>
          </a:xfrm>
          <a:prstGeom prst="rect">
            <a:avLst/>
          </a:prstGeom>
        </p:spPr>
        <p:txBody>
          <a:bodyPr wrap="square">
            <a:spAutoFit/>
          </a:bodyPr>
          <a:lstStyle/>
          <a:p>
            <a:pPr marL="447675" algn="just">
              <a:lnSpc>
                <a:spcPct val="115000"/>
              </a:lnSpc>
              <a:spcAft>
                <a:spcPts val="0"/>
              </a:spcAft>
            </a:pPr>
            <a:r>
              <a:rPr lang="es-MX" sz="3200" b="1" dirty="0" smtClean="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Existirán acuerdos de concesión de servicios que compensen al operador </a:t>
            </a:r>
            <a:r>
              <a:rPr lang="es-MX" sz="3200" b="1" u="sng" dirty="0" smtClean="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bajo ambas modalidades</a:t>
            </a:r>
            <a:r>
              <a:rPr lang="es-MX" sz="3200" b="1" dirty="0" smtClean="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(pago y concesión de un derecho), para lo cual, deberán contabilizarse de manera discriminada.</a:t>
            </a:r>
            <a:endParaRPr lang="es-PE" sz="3200" b="1"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284651" y="530894"/>
            <a:ext cx="11686866" cy="954107"/>
          </a:xfrm>
          <a:prstGeom prst="rect">
            <a:avLst/>
          </a:prstGeom>
          <a:noFill/>
        </p:spPr>
        <p:txBody>
          <a:bodyPr wrap="square" lIns="91440" tIns="45720" rIns="91440" bIns="45720">
            <a:spAutoFit/>
          </a:bodyPr>
          <a:lstStyle/>
          <a:p>
            <a:r>
              <a:rPr lang="es-ES" sz="2800" dirty="0" smtClean="0">
                <a:ln w="0"/>
                <a:solidFill>
                  <a:srgbClr val="7030A0"/>
                </a:solidFill>
                <a:effectLst>
                  <a:reflection blurRad="6350" stA="53000" endA="300" endPos="35500" dir="5400000" sy="-90000" algn="bl" rotWithShape="0"/>
                </a:effectLst>
              </a:rPr>
              <a:t>V. Modelos de Concesiones</a:t>
            </a:r>
          </a:p>
          <a:p>
            <a:r>
              <a:rPr lang="es-ES" sz="2800" b="0" cap="none" spc="0" dirty="0">
                <a:ln w="0"/>
                <a:solidFill>
                  <a:srgbClr val="7030A0"/>
                </a:solidFill>
                <a:effectLst>
                  <a:reflection blurRad="6350" stA="53000" endA="300" endPos="35500" dir="5400000" sy="-90000" algn="bl" rotWithShape="0"/>
                </a:effectLst>
              </a:rPr>
              <a:t> </a:t>
            </a:r>
            <a:r>
              <a:rPr lang="es-ES" sz="2800" b="0" cap="none" spc="0" dirty="0" smtClean="0">
                <a:ln w="0"/>
                <a:solidFill>
                  <a:srgbClr val="7030A0"/>
                </a:solidFill>
                <a:effectLst>
                  <a:reflection blurRad="6350" stA="53000" endA="300" endPos="35500" dir="5400000" sy="-90000" algn="bl" rotWithShape="0"/>
                </a:effectLst>
              </a:rPr>
              <a:t>   </a:t>
            </a:r>
            <a:r>
              <a:rPr lang="es-ES" sz="2800" dirty="0" smtClean="0">
                <a:ln w="0"/>
                <a:solidFill>
                  <a:srgbClr val="7030A0"/>
                </a:solidFill>
                <a:effectLst>
                  <a:reflection blurRad="6350" stA="53000" endA="300" endPos="35500" dir="5400000" sy="-90000" algn="bl" rotWithShape="0"/>
                </a:effectLst>
              </a:rPr>
              <a:t>(CONCESIÓN DE UN DERECHO AL CONCESIONARIO)</a:t>
            </a:r>
            <a:endParaRPr lang="es-ES" sz="2800" b="0" cap="none" spc="0" dirty="0">
              <a:ln w="0"/>
              <a:solidFill>
                <a:srgbClr val="7030A0"/>
              </a:solidFill>
              <a:effectLst>
                <a:reflection blurRad="6350" stA="53000" endA="300" endPos="35500" dir="5400000" sy="-90000" algn="bl" rotWithShape="0"/>
              </a:effectLst>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345" y="4253344"/>
            <a:ext cx="4779820" cy="2604655"/>
          </a:xfrm>
          <a:prstGeom prst="rect">
            <a:avLst/>
          </a:prstGeom>
        </p:spPr>
      </p:pic>
    </p:spTree>
    <p:extLst>
      <p:ext uri="{BB962C8B-B14F-4D97-AF65-F5344CB8AC3E}">
        <p14:creationId xmlns:p14="http://schemas.microsoft.com/office/powerpoint/2010/main" val="249740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84651" y="530894"/>
            <a:ext cx="11686866" cy="523220"/>
          </a:xfrm>
          <a:prstGeom prst="rect">
            <a:avLst/>
          </a:prstGeom>
          <a:noFill/>
        </p:spPr>
        <p:txBody>
          <a:bodyPr wrap="square" lIns="91440" tIns="45720" rIns="91440" bIns="45720">
            <a:spAutoFit/>
          </a:bodyPr>
          <a:lstStyle/>
          <a:p>
            <a:r>
              <a:rPr lang="es-ES" sz="2800" dirty="0" smtClean="0">
                <a:ln w="0"/>
                <a:solidFill>
                  <a:srgbClr val="7030A0"/>
                </a:solidFill>
                <a:effectLst>
                  <a:reflection blurRad="6350" stA="53000" endA="300" endPos="35500" dir="5400000" sy="-90000" algn="bl" rotWithShape="0"/>
                </a:effectLst>
              </a:rPr>
              <a:t>V. Otros Pasivos e Ingresos</a:t>
            </a:r>
            <a:endParaRPr lang="es-ES" sz="2800" b="0" cap="none" spc="0" dirty="0">
              <a:ln w="0"/>
              <a:solidFill>
                <a:srgbClr val="7030A0"/>
              </a:solidFill>
              <a:effectLst>
                <a:reflection blurRad="6350" stA="53000" endA="300" endPos="35500" dir="5400000" sy="-90000" algn="bl" rotWithShape="0"/>
              </a:effectLst>
            </a:endParaRPr>
          </a:p>
        </p:txBody>
      </p:sp>
      <p:graphicFrame>
        <p:nvGraphicFramePr>
          <p:cNvPr id="4" name="Diagrama 3"/>
          <p:cNvGraphicFramePr/>
          <p:nvPr>
            <p:extLst>
              <p:ext uri="{D42A27DB-BD31-4B8C-83A1-F6EECF244321}">
                <p14:modId xmlns:p14="http://schemas.microsoft.com/office/powerpoint/2010/main" val="1685986673"/>
              </p:ext>
            </p:extLst>
          </p:nvPr>
        </p:nvGraphicFramePr>
        <p:xfrm>
          <a:off x="1855355" y="1301558"/>
          <a:ext cx="8504382" cy="47979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8669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32251" y="147176"/>
            <a:ext cx="11686866" cy="461665"/>
          </a:xfrm>
          <a:prstGeom prst="rect">
            <a:avLst/>
          </a:prstGeom>
          <a:noFill/>
        </p:spPr>
        <p:txBody>
          <a:bodyPr wrap="square" lIns="91440" tIns="45720" rIns="91440" bIns="45720">
            <a:spAutoFit/>
          </a:bodyPr>
          <a:lstStyle/>
          <a:p>
            <a:r>
              <a:rPr lang="es-ES" sz="2400" b="1" dirty="0" smtClean="0">
                <a:ln w="0"/>
                <a:solidFill>
                  <a:srgbClr val="7030A0"/>
                </a:solidFill>
                <a:effectLst>
                  <a:reflection blurRad="6350" stA="53000" endA="300" endPos="35500" dir="5400000" sy="-90000" algn="bl" rotWithShape="0"/>
                </a:effectLst>
              </a:rPr>
              <a:t>VI. Incorporación de cuentas en el Plan Contable Gubernamental</a:t>
            </a:r>
            <a:endParaRPr lang="es-ES" sz="2400" b="1" cap="none" spc="0" dirty="0">
              <a:ln w="0"/>
              <a:solidFill>
                <a:srgbClr val="7030A0"/>
              </a:solidFill>
              <a:effectLst>
                <a:reflection blurRad="6350" stA="53000" endA="300" endPos="35500" dir="5400000" sy="-90000" algn="bl" rotWithShape="0"/>
              </a:effectLst>
            </a:endParaRPr>
          </a:p>
        </p:txBody>
      </p:sp>
      <p:graphicFrame>
        <p:nvGraphicFramePr>
          <p:cNvPr id="2" name="Tabla 1"/>
          <p:cNvGraphicFramePr>
            <a:graphicFrameLocks noGrp="1"/>
          </p:cNvGraphicFramePr>
          <p:nvPr>
            <p:extLst>
              <p:ext uri="{D42A27DB-BD31-4B8C-83A1-F6EECF244321}">
                <p14:modId xmlns:p14="http://schemas.microsoft.com/office/powerpoint/2010/main" val="2166264781"/>
              </p:ext>
            </p:extLst>
          </p:nvPr>
        </p:nvGraphicFramePr>
        <p:xfrm>
          <a:off x="311411" y="807394"/>
          <a:ext cx="3737610" cy="815340"/>
        </p:xfrm>
        <a:graphic>
          <a:graphicData uri="http://schemas.openxmlformats.org/drawingml/2006/table">
            <a:tbl>
              <a:tblPr>
                <a:tableStyleId>{5C22544A-7EE6-4342-B048-85BDC9FD1C3A}</a:tableStyleId>
              </a:tblPr>
              <a:tblGrid>
                <a:gridCol w="676910"/>
                <a:gridCol w="3060700"/>
              </a:tblGrid>
              <a:tr h="142875">
                <a:tc>
                  <a:txBody>
                    <a:bodyPr/>
                    <a:lstStyle/>
                    <a:p>
                      <a:pPr>
                        <a:lnSpc>
                          <a:spcPct val="107000"/>
                        </a:lnSpc>
                        <a:spcAft>
                          <a:spcPts val="0"/>
                        </a:spcAft>
                      </a:pPr>
                      <a:r>
                        <a:rPr lang="es-PE" sz="1000" dirty="0">
                          <a:effectLst/>
                        </a:rPr>
                        <a:t>1204</a:t>
                      </a:r>
                      <a:endParaRPr lang="es-ES" sz="1200" dirty="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FIDEICOMISO, COMISIONES DE CONFIANZA Y OTRAS MODALIDADES </a:t>
                      </a:r>
                      <a:r>
                        <a:rPr lang="es-PE" sz="800" dirty="0">
                          <a:effectLst/>
                        </a:rPr>
                        <a:t>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1204.01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Fideicomiso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1204.02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Comisiones de Confianza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1204.03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Otras Modalidades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1388480458"/>
              </p:ext>
            </p:extLst>
          </p:nvPr>
        </p:nvGraphicFramePr>
        <p:xfrm>
          <a:off x="312682" y="1835600"/>
          <a:ext cx="3735070" cy="652272"/>
        </p:xfrm>
        <a:graphic>
          <a:graphicData uri="http://schemas.openxmlformats.org/drawingml/2006/table">
            <a:tbl>
              <a:tblPr>
                <a:tableStyleId>{5C22544A-7EE6-4342-B048-85BDC9FD1C3A}</a:tableStyleId>
              </a:tblPr>
              <a:tblGrid>
                <a:gridCol w="708660"/>
                <a:gridCol w="3026410"/>
              </a:tblGrid>
              <a:tr h="153035">
                <a:tc>
                  <a:txBody>
                    <a:bodyPr/>
                    <a:lstStyle/>
                    <a:p>
                      <a:pPr>
                        <a:lnSpc>
                          <a:spcPct val="107000"/>
                        </a:lnSpc>
                        <a:spcAft>
                          <a:spcPts val="0"/>
                        </a:spcAft>
                      </a:pPr>
                      <a:r>
                        <a:rPr lang="es-PE" sz="1000">
                          <a:effectLst/>
                        </a:rPr>
                        <a:t>1205.04</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Anticipo A Contratistas Y Proveedores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53035">
                <a:tc>
                  <a:txBody>
                    <a:bodyPr/>
                    <a:lstStyle/>
                    <a:p>
                      <a:pPr>
                        <a:lnSpc>
                          <a:spcPct val="107000"/>
                        </a:lnSpc>
                        <a:spcAft>
                          <a:spcPts val="0"/>
                        </a:spcAft>
                      </a:pPr>
                      <a:r>
                        <a:rPr lang="es-PE" sz="1000">
                          <a:effectLst/>
                        </a:rPr>
                        <a:t>1205.0401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Contratistas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53035">
                <a:tc>
                  <a:txBody>
                    <a:bodyPr/>
                    <a:lstStyle/>
                    <a:p>
                      <a:pPr>
                        <a:lnSpc>
                          <a:spcPct val="107000"/>
                        </a:lnSpc>
                        <a:spcAft>
                          <a:spcPts val="0"/>
                        </a:spcAft>
                      </a:pPr>
                      <a:r>
                        <a:rPr lang="es-PE" sz="1000">
                          <a:effectLst/>
                        </a:rPr>
                        <a:t>1205.0402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Proveedores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53035">
                <a:tc>
                  <a:txBody>
                    <a:bodyPr/>
                    <a:lstStyle/>
                    <a:p>
                      <a:pPr>
                        <a:lnSpc>
                          <a:spcPct val="107000"/>
                        </a:lnSpc>
                        <a:spcAft>
                          <a:spcPts val="0"/>
                        </a:spcAft>
                      </a:pPr>
                      <a:r>
                        <a:rPr lang="es-PE" sz="1000">
                          <a:effectLst/>
                        </a:rPr>
                        <a:t>1205.0403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Contratos de Concesión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1965642635"/>
              </p:ext>
            </p:extLst>
          </p:nvPr>
        </p:nvGraphicFramePr>
        <p:xfrm>
          <a:off x="289896" y="2569361"/>
          <a:ext cx="3737610" cy="2119884"/>
        </p:xfrm>
        <a:graphic>
          <a:graphicData uri="http://schemas.openxmlformats.org/drawingml/2006/table">
            <a:tbl>
              <a:tblPr>
                <a:tableStyleId>{5C22544A-7EE6-4342-B048-85BDC9FD1C3A}</a:tableStyleId>
              </a:tblPr>
              <a:tblGrid>
                <a:gridCol w="830580"/>
                <a:gridCol w="2907030"/>
              </a:tblGrid>
              <a:tr h="142875">
                <a:tc>
                  <a:txBody>
                    <a:bodyPr/>
                    <a:lstStyle/>
                    <a:p>
                      <a:pPr>
                        <a:lnSpc>
                          <a:spcPct val="107000"/>
                        </a:lnSpc>
                        <a:spcAft>
                          <a:spcPts val="0"/>
                        </a:spcAft>
                      </a:pPr>
                      <a:r>
                        <a:rPr lang="es-PE" sz="1000" dirty="0">
                          <a:effectLst/>
                        </a:rPr>
                        <a:t>1501.05</a:t>
                      </a:r>
                      <a:endParaRPr lang="es-ES" sz="1200" dirty="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Asociaciones Público Privadas, Usufructo y Otros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1501.0501</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1501.050101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Edificios Residenciales  - Costo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1501.050102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Edificios o Unidades no Residenciales – Costo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1501.050103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Estructura – Costo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1501.050104</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Concesiones – Costo por Préstamos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1501.050197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Concesiones – Ajuste por Revaluación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1501.0502</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Usufructo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1501.050201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Usufructo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1501.050297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Usufructo – Ajuste por Revaluación      </a:t>
                      </a:r>
                      <a:r>
                        <a:rPr lang="es-PE" sz="800">
                          <a:effectLst/>
                        </a:rPr>
                        <a:t>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1501.0503</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Otros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1501.050301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Otros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1501.050397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Otros – Ajuste por Revaluación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2202262448"/>
              </p:ext>
            </p:extLst>
          </p:nvPr>
        </p:nvGraphicFramePr>
        <p:xfrm>
          <a:off x="4162649" y="830567"/>
          <a:ext cx="3737610" cy="3261360"/>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dirty="0">
                          <a:effectLst/>
                        </a:rPr>
                        <a:t>1501.06</a:t>
                      </a:r>
                      <a:endParaRPr lang="es-ES" sz="1200" dirty="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Construcción De Edificios Residenciales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Contrata</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Administración Directa – Personal</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Administración Directa – Bienes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1501.0604</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Administración Directa – Servicios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1501.0605</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Administración Directa – Otros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1501.0606</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nSpc>
                          <a:spcPct val="107000"/>
                        </a:lnSpc>
                        <a:spcAft>
                          <a:spcPts val="0"/>
                        </a:spcAft>
                      </a:pPr>
                      <a:r>
                        <a:rPr lang="es-PE" sz="1000">
                          <a:effectLst/>
                        </a:rPr>
                        <a:t>Edificios Residenciales Concluidos Por Reclasificar</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1501.060601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Residenciales Concluidos Por Reclasificar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1501.060697</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Residenciales Concluidos Por Reclasificar – Ajuste por Revaluación</a:t>
                      </a:r>
                      <a:endParaRPr lang="es-ES" sz="1200">
                        <a:effectLst/>
                      </a:endParaRPr>
                    </a:p>
                    <a:p>
                      <a:pPr>
                        <a:lnSpc>
                          <a:spcPct val="107000"/>
                        </a:lnSpc>
                        <a:spcAft>
                          <a:spcPts val="0"/>
                        </a:spcAft>
                      </a:pPr>
                      <a:r>
                        <a:rPr lang="es-MX" sz="1000">
                          <a:effectLst/>
                        </a:rPr>
                        <a:t>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6727">
                <a:tc>
                  <a:txBody>
                    <a:bodyPr/>
                    <a:lstStyle/>
                    <a:p>
                      <a:pPr>
                        <a:lnSpc>
                          <a:spcPct val="107000"/>
                        </a:lnSpc>
                        <a:spcAft>
                          <a:spcPts val="0"/>
                        </a:spcAft>
                      </a:pPr>
                      <a:r>
                        <a:rPr lang="es-PE" sz="1000">
                          <a:effectLst/>
                        </a:rPr>
                        <a:t>1501.0607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Edificios Residenciales Concluidos Por Transferir</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1501.060701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Residenciales Concluidos Por Transferir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1501.060797</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Edificios Residenciales Concluidos Por Transferir – Ajuste por Revaluación </a:t>
                      </a:r>
                      <a:endParaRPr lang="es-ES" sz="1200" dirty="0">
                        <a:effectLst/>
                      </a:endParaRPr>
                    </a:p>
                    <a:p>
                      <a:pPr>
                        <a:lnSpc>
                          <a:spcPct val="107000"/>
                        </a:lnSpc>
                        <a:spcAft>
                          <a:spcPts val="0"/>
                        </a:spcAft>
                      </a:pPr>
                      <a:r>
                        <a:rPr lang="es-MX" sz="1000" dirty="0">
                          <a:effectLst/>
                        </a:rPr>
                        <a:t>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1501.0608</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Por Administración Directa  - Costo por Préstamos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1501.0609</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Por Contratos de Concesión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16" name="Tabla 15"/>
          <p:cNvGraphicFramePr>
            <a:graphicFrameLocks noGrp="1"/>
          </p:cNvGraphicFramePr>
          <p:nvPr>
            <p:extLst>
              <p:ext uri="{D42A27DB-BD31-4B8C-83A1-F6EECF244321}">
                <p14:modId xmlns:p14="http://schemas.microsoft.com/office/powerpoint/2010/main" val="3540235906"/>
              </p:ext>
            </p:extLst>
          </p:nvPr>
        </p:nvGraphicFramePr>
        <p:xfrm>
          <a:off x="8081507" y="865126"/>
          <a:ext cx="3737610" cy="1793748"/>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1501.0707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nSpc>
                          <a:spcPct val="107000"/>
                        </a:lnSpc>
                        <a:spcAft>
                          <a:spcPts val="0"/>
                        </a:spcAft>
                      </a:pPr>
                      <a:r>
                        <a:rPr lang="es-PE" sz="1000">
                          <a:effectLst/>
                        </a:rPr>
                        <a:t>Edificios No Residenciales Concluidos Por Reclasificar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1501.070701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No Residenciales Concluidos Por Reclasificar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1501.070797</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No Residenciales Concluidos Por Reclasificar – Ajuste por Revaluación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1501.0708</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nSpc>
                          <a:spcPct val="107000"/>
                        </a:lnSpc>
                        <a:spcAft>
                          <a:spcPts val="0"/>
                        </a:spcAft>
                      </a:pPr>
                      <a:r>
                        <a:rPr lang="es-PE" sz="1000">
                          <a:effectLst/>
                        </a:rPr>
                        <a:t>Edificios No Residenciales Concluidos Por Transferir</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1501.070801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No Residenciales Concluidos Por Transferir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1501.070897</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No Residenciales Concluidos Por Transferir – Ajuste por Revaluación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1501.0709</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Por Contratos de Concesión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17" name="Tabla 16"/>
          <p:cNvGraphicFramePr>
            <a:graphicFrameLocks noGrp="1"/>
          </p:cNvGraphicFramePr>
          <p:nvPr>
            <p:extLst>
              <p:ext uri="{D42A27DB-BD31-4B8C-83A1-F6EECF244321}">
                <p14:modId xmlns:p14="http://schemas.microsoft.com/office/powerpoint/2010/main" val="3749364760"/>
              </p:ext>
            </p:extLst>
          </p:nvPr>
        </p:nvGraphicFramePr>
        <p:xfrm>
          <a:off x="8081507" y="2747176"/>
          <a:ext cx="3737610" cy="163068"/>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1501.0808</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Por Contratos de Concesión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18" name="Tabla 17"/>
          <p:cNvGraphicFramePr>
            <a:graphicFrameLocks noGrp="1"/>
          </p:cNvGraphicFramePr>
          <p:nvPr>
            <p:extLst>
              <p:ext uri="{D42A27DB-BD31-4B8C-83A1-F6EECF244321}">
                <p14:modId xmlns:p14="http://schemas.microsoft.com/office/powerpoint/2010/main" val="1368133321"/>
              </p:ext>
            </p:extLst>
          </p:nvPr>
        </p:nvGraphicFramePr>
        <p:xfrm>
          <a:off x="8081507" y="3021766"/>
          <a:ext cx="3737610" cy="978408"/>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1503.06</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Asociaciones Público Privadas, Usufructo y Otros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1503.0601</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PE" sz="1000">
                          <a:effectLst/>
                        </a:rPr>
                        <a:t>1503.060101</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Vehículos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PE" sz="1000">
                          <a:effectLst/>
                        </a:rPr>
                        <a:t>1503.060102</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Maquinarias, Equipo, Mobiliario  y Otros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PE" sz="1000">
                          <a:effectLst/>
                        </a:rPr>
                        <a:t>1503.0602</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Usufructo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PE" sz="1000">
                          <a:effectLst/>
                        </a:rPr>
                        <a:t>1503.0603</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dirty="0">
                          <a:effectLst/>
                        </a:rPr>
                        <a:t>Otros                                                                                          </a:t>
                      </a:r>
                      <a:endParaRPr lang="es-ES" sz="1200" dirty="0">
                        <a:effectLst/>
                        <a:latin typeface="Times New Roman" panose="02020603050405020304" pitchFamily="18" charset="0"/>
                        <a:ea typeface="Times New Roman" panose="02020603050405020304" pitchFamily="18" charset="0"/>
                      </a:endParaRPr>
                    </a:p>
                  </a:txBody>
                  <a:tcPr marL="44450" marR="44450" marT="0" marB="0" anchor="b"/>
                </a:tc>
              </a:tr>
            </a:tbl>
          </a:graphicData>
        </a:graphic>
      </p:graphicFrame>
      <p:graphicFrame>
        <p:nvGraphicFramePr>
          <p:cNvPr id="19" name="Tabla 18"/>
          <p:cNvGraphicFramePr>
            <a:graphicFrameLocks noGrp="1"/>
          </p:cNvGraphicFramePr>
          <p:nvPr>
            <p:extLst>
              <p:ext uri="{D42A27DB-BD31-4B8C-83A1-F6EECF244321}">
                <p14:modId xmlns:p14="http://schemas.microsoft.com/office/powerpoint/2010/main" val="2999746629"/>
              </p:ext>
            </p:extLst>
          </p:nvPr>
        </p:nvGraphicFramePr>
        <p:xfrm>
          <a:off x="8081507" y="4088476"/>
          <a:ext cx="3737610" cy="815340"/>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1507.03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Activos Intangibles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1507.0301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Patentes Y Marcas De Fábrica</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1507.0302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Software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1507.0309</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Activos Intangibles - Concesiones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1507.0399</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Otros Activos Intangibles</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20" name="Tabla 19"/>
          <p:cNvGraphicFramePr>
            <a:graphicFrameLocks noGrp="1"/>
          </p:cNvGraphicFramePr>
          <p:nvPr>
            <p:extLst>
              <p:ext uri="{D42A27DB-BD31-4B8C-83A1-F6EECF244321}">
                <p14:modId xmlns:p14="http://schemas.microsoft.com/office/powerpoint/2010/main" val="625322486"/>
              </p:ext>
            </p:extLst>
          </p:nvPr>
        </p:nvGraphicFramePr>
        <p:xfrm>
          <a:off x="257624" y="4968899"/>
          <a:ext cx="3737610" cy="1141476"/>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dirty="0">
                          <a:effectLst/>
                        </a:rPr>
                        <a:t>1508.0106</a:t>
                      </a:r>
                      <a:endParaRPr lang="es-ES" sz="1200" dirty="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Asociaciones Público Privadas, Usufructo y Otros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1508.010601</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1508.010602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Concesiones – Ajuste por Revaluación    </a:t>
                      </a:r>
                      <a:endParaRPr lang="es-ES" sz="1200" dirty="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1508.010603</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US" sz="1000" dirty="0">
                          <a:effectLst/>
                        </a:rPr>
                        <a:t>Usufructo                                                   </a:t>
                      </a:r>
                      <a:endParaRPr lang="es-ES" sz="1200" dirty="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1508.010604</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MX" sz="1000">
                          <a:effectLst/>
                        </a:rPr>
                        <a:t>Usufructo – Ajuste por Revaluación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1508.010605</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MX" sz="1000">
                          <a:effectLst/>
                        </a:rPr>
                        <a:t>Otros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1508.010606</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MX" sz="1000" dirty="0">
                          <a:effectLst/>
                        </a:rPr>
                        <a:t>Otros – Ajuste por Revaluación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21" name="Tabla 20"/>
          <p:cNvGraphicFramePr>
            <a:graphicFrameLocks noGrp="1"/>
          </p:cNvGraphicFramePr>
          <p:nvPr>
            <p:extLst>
              <p:ext uri="{D42A27DB-BD31-4B8C-83A1-F6EECF244321}">
                <p14:modId xmlns:p14="http://schemas.microsoft.com/office/powerpoint/2010/main" val="2926197424"/>
              </p:ext>
            </p:extLst>
          </p:nvPr>
        </p:nvGraphicFramePr>
        <p:xfrm>
          <a:off x="8081507" y="5434885"/>
          <a:ext cx="3737610" cy="489204"/>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2103.02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Activos No Financieros Por Pagar</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2103.0201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Activos No Financieros por Pagar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2103.0202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Concesiones – Pasivo Financiero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22" name="Tabla 21"/>
          <p:cNvGraphicFramePr>
            <a:graphicFrameLocks noGrp="1"/>
          </p:cNvGraphicFramePr>
          <p:nvPr>
            <p:extLst>
              <p:ext uri="{D42A27DB-BD31-4B8C-83A1-F6EECF244321}">
                <p14:modId xmlns:p14="http://schemas.microsoft.com/office/powerpoint/2010/main" val="3364498660"/>
              </p:ext>
            </p:extLst>
          </p:nvPr>
        </p:nvGraphicFramePr>
        <p:xfrm>
          <a:off x="8091786" y="6092805"/>
          <a:ext cx="3517265" cy="163068"/>
        </p:xfrm>
        <a:graphic>
          <a:graphicData uri="http://schemas.openxmlformats.org/drawingml/2006/table">
            <a:tbl>
              <a:tblPr>
                <a:tableStyleId>{5C22544A-7EE6-4342-B048-85BDC9FD1C3A}</a:tableStyleId>
              </a:tblPr>
              <a:tblGrid>
                <a:gridCol w="857250"/>
                <a:gridCol w="2660015"/>
              </a:tblGrid>
              <a:tr h="152400">
                <a:tc>
                  <a:txBody>
                    <a:bodyPr/>
                    <a:lstStyle/>
                    <a:p>
                      <a:pPr>
                        <a:lnSpc>
                          <a:spcPct val="107000"/>
                        </a:lnSpc>
                        <a:spcAft>
                          <a:spcPts val="0"/>
                        </a:spcAft>
                      </a:pPr>
                      <a:r>
                        <a:rPr lang="es-PE" sz="1000">
                          <a:effectLst/>
                        </a:rPr>
                        <a:t>2501.07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indent="264795" algn="just">
                        <a:lnSpc>
                          <a:spcPct val="107000"/>
                        </a:lnSpc>
                        <a:spcAft>
                          <a:spcPts val="0"/>
                        </a:spcAft>
                      </a:pPr>
                      <a:r>
                        <a:rPr lang="es-PE" sz="1000" dirty="0">
                          <a:effectLst/>
                        </a:rPr>
                        <a:t>Concesiones – Derechos al Operador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23" name="Tabla 22"/>
          <p:cNvGraphicFramePr>
            <a:graphicFrameLocks noGrp="1"/>
          </p:cNvGraphicFramePr>
          <p:nvPr>
            <p:extLst>
              <p:ext uri="{D42A27DB-BD31-4B8C-83A1-F6EECF244321}">
                <p14:modId xmlns:p14="http://schemas.microsoft.com/office/powerpoint/2010/main" val="1779473752"/>
              </p:ext>
            </p:extLst>
          </p:nvPr>
        </p:nvGraphicFramePr>
        <p:xfrm>
          <a:off x="4117564" y="4197173"/>
          <a:ext cx="3827780" cy="1630680"/>
        </p:xfrm>
        <a:graphic>
          <a:graphicData uri="http://schemas.openxmlformats.org/drawingml/2006/table">
            <a:tbl>
              <a:tblPr>
                <a:tableStyleId>{5C22544A-7EE6-4342-B048-85BDC9FD1C3A}</a:tableStyleId>
              </a:tblPr>
              <a:tblGrid>
                <a:gridCol w="857250"/>
                <a:gridCol w="2970530"/>
              </a:tblGrid>
              <a:tr h="142875">
                <a:tc>
                  <a:txBody>
                    <a:bodyPr/>
                    <a:lstStyle/>
                    <a:p>
                      <a:pPr>
                        <a:lnSpc>
                          <a:spcPct val="107000"/>
                        </a:lnSpc>
                        <a:spcAft>
                          <a:spcPts val="0"/>
                        </a:spcAft>
                      </a:pPr>
                      <a:r>
                        <a:rPr lang="es-MX" sz="1000" dirty="0">
                          <a:effectLst/>
                        </a:rPr>
                        <a:t>3001.0107</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Edificios – Asociaciones Público Privadas, Usufructo y Otros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3001.010701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3001.010702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Usufructo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3001.010703</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Otros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3001.0108</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en Afectación en Uso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3001.0109</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Terrenos por Administración Funcional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3001.010901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Terrenos Urbanos por Administración Funcional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3001.010902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Terrenos Rurales por Administración Funcional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dirty="0">
                          <a:effectLst/>
                        </a:rPr>
                        <a:t>3001.010903</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Terrenos Eriazos por Administración Funcional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bl>
          </a:graphicData>
        </a:graphic>
      </p:graphicFrame>
      <p:graphicFrame>
        <p:nvGraphicFramePr>
          <p:cNvPr id="24" name="Tabla 23"/>
          <p:cNvGraphicFramePr>
            <a:graphicFrameLocks noGrp="1"/>
          </p:cNvGraphicFramePr>
          <p:nvPr>
            <p:extLst>
              <p:ext uri="{D42A27DB-BD31-4B8C-83A1-F6EECF244321}">
                <p14:modId xmlns:p14="http://schemas.microsoft.com/office/powerpoint/2010/main" val="812525670"/>
              </p:ext>
            </p:extLst>
          </p:nvPr>
        </p:nvGraphicFramePr>
        <p:xfrm>
          <a:off x="4096048" y="5790820"/>
          <a:ext cx="3827780" cy="978408"/>
        </p:xfrm>
        <a:graphic>
          <a:graphicData uri="http://schemas.openxmlformats.org/drawingml/2006/table">
            <a:tbl>
              <a:tblPr>
                <a:tableStyleId>{5C22544A-7EE6-4342-B048-85BDC9FD1C3A}</a:tableStyleId>
              </a:tblPr>
              <a:tblGrid>
                <a:gridCol w="857250"/>
                <a:gridCol w="2970530"/>
              </a:tblGrid>
              <a:tr h="142875">
                <a:tc>
                  <a:txBody>
                    <a:bodyPr/>
                    <a:lstStyle/>
                    <a:p>
                      <a:pPr>
                        <a:lnSpc>
                          <a:spcPct val="107000"/>
                        </a:lnSpc>
                        <a:spcAft>
                          <a:spcPts val="0"/>
                        </a:spcAft>
                      </a:pPr>
                      <a:r>
                        <a:rPr lang="es-MX" sz="1000" dirty="0">
                          <a:effectLst/>
                        </a:rPr>
                        <a:t>3001.0110</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Terrenos en Afectación en Uso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ES" sz="1000">
                          <a:effectLst/>
                        </a:rPr>
                        <a:t>3001.0111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Terrenos – Asociaciones Público Privadas, Usufructo y Otros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ES" sz="1000">
                          <a:effectLst/>
                        </a:rPr>
                        <a:t>3001.011101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ES" sz="1000">
                          <a:effectLst/>
                        </a:rPr>
                        <a:t>3001.011102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Usufructo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ES" sz="1000">
                          <a:effectLst/>
                        </a:rPr>
                        <a:t>3001.011103</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Otros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3087033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46259" y="888448"/>
            <a:ext cx="10814468" cy="5693866"/>
          </a:xfrm>
          <a:prstGeom prst="rect">
            <a:avLst/>
          </a:prstGeom>
          <a:noFill/>
        </p:spPr>
        <p:txBody>
          <a:bodyPr wrap="square" rtlCol="0">
            <a:spAutoFit/>
          </a:bodyPr>
          <a:lstStyle/>
          <a:p>
            <a:pPr algn="ctr"/>
            <a:endParaRPr lang="es-ES" sz="2400" dirty="0" smtClean="0"/>
          </a:p>
          <a:p>
            <a:pPr algn="ctr"/>
            <a:endParaRPr lang="es-ES" sz="2400" dirty="0"/>
          </a:p>
          <a:p>
            <a:pPr algn="ctr"/>
            <a:endParaRPr lang="es-ES" sz="2400" dirty="0" smtClean="0"/>
          </a:p>
          <a:p>
            <a:pPr algn="ctr"/>
            <a:endParaRPr lang="es-ES" sz="2400" dirty="0"/>
          </a:p>
          <a:p>
            <a:pPr algn="ctr"/>
            <a:endParaRPr lang="es-ES" sz="2400" dirty="0" smtClean="0"/>
          </a:p>
          <a:p>
            <a:pPr algn="ctr"/>
            <a:endParaRPr lang="es-ES" sz="2400" dirty="0"/>
          </a:p>
          <a:p>
            <a:pPr algn="ctr"/>
            <a:r>
              <a:rPr lang="es-ES" sz="2800" dirty="0" smtClean="0">
                <a:solidFill>
                  <a:srgbClr val="7030A0"/>
                </a:solidFill>
              </a:rPr>
              <a:t>ASOCIACIONES PÚBLICO PRIVADAS </a:t>
            </a:r>
          </a:p>
          <a:p>
            <a:pPr algn="ctr"/>
            <a:r>
              <a:rPr lang="es-ES" sz="2800" dirty="0" smtClean="0">
                <a:solidFill>
                  <a:srgbClr val="7030A0"/>
                </a:solidFill>
              </a:rPr>
              <a:t>D.LEG. N° 1012</a:t>
            </a:r>
          </a:p>
          <a:p>
            <a:endParaRPr lang="es-ES" sz="2400" dirty="0"/>
          </a:p>
          <a:p>
            <a:pPr algn="just"/>
            <a:r>
              <a:rPr lang="es-ES" sz="2800" dirty="0" smtClean="0"/>
              <a:t>Decreto </a:t>
            </a:r>
            <a:r>
              <a:rPr lang="es-ES" sz="2800" dirty="0"/>
              <a:t>Legislativo que aprueba la ley marco de asociaciones público - privadas </a:t>
            </a:r>
            <a:r>
              <a:rPr lang="es-ES" sz="2800" dirty="0" smtClean="0"/>
              <a:t>para la </a:t>
            </a:r>
            <a:r>
              <a:rPr lang="es-ES" sz="2800" dirty="0"/>
              <a:t>generación de empleo productivo y dicta normas para la agilización de </a:t>
            </a:r>
            <a:r>
              <a:rPr lang="es-ES" sz="2800" dirty="0" smtClean="0"/>
              <a:t>los procesos </a:t>
            </a:r>
            <a:r>
              <a:rPr lang="es-ES" sz="2800" dirty="0"/>
              <a:t>de promoción de la inversión privada</a:t>
            </a:r>
          </a:p>
          <a:p>
            <a:r>
              <a:rPr lang="es-ES" sz="2800" dirty="0"/>
              <a:t>DECRETO LEGISLATIVO Nº 1012</a:t>
            </a:r>
          </a:p>
          <a:p>
            <a:r>
              <a:rPr lang="es-ES" sz="2800" dirty="0"/>
              <a:t>(Publicado en el Diario Oficial “El Peruano” el 13 de mayo de 2008</a:t>
            </a:r>
            <a:r>
              <a:rPr lang="es-ES" sz="2800" dirty="0" smtClean="0"/>
              <a:t>)</a:t>
            </a:r>
            <a:endParaRPr lang="es-ES" sz="2800"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72945" y="0"/>
            <a:ext cx="3338944" cy="2812473"/>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269673" cy="2812473"/>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9674" y="-1"/>
            <a:ext cx="3823230" cy="2812473"/>
          </a:xfrm>
          <a:prstGeom prst="rect">
            <a:avLst/>
          </a:prstGeom>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9236" y="0"/>
            <a:ext cx="3006437" cy="2812472"/>
          </a:xfrm>
          <a:prstGeom prst="rect">
            <a:avLst/>
          </a:prstGeom>
        </p:spPr>
      </p:pic>
    </p:spTree>
    <p:extLst>
      <p:ext uri="{BB962C8B-B14F-4D97-AF65-F5344CB8AC3E}">
        <p14:creationId xmlns:p14="http://schemas.microsoft.com/office/powerpoint/2010/main" val="4015036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32251" y="147176"/>
            <a:ext cx="11686866" cy="461665"/>
          </a:xfrm>
          <a:prstGeom prst="rect">
            <a:avLst/>
          </a:prstGeom>
          <a:noFill/>
        </p:spPr>
        <p:txBody>
          <a:bodyPr wrap="square" lIns="91440" tIns="45720" rIns="91440" bIns="45720">
            <a:spAutoFit/>
          </a:bodyPr>
          <a:lstStyle/>
          <a:p>
            <a:r>
              <a:rPr lang="es-ES" sz="2400" b="1" dirty="0" smtClean="0">
                <a:ln w="0"/>
                <a:solidFill>
                  <a:srgbClr val="7030A0"/>
                </a:solidFill>
                <a:effectLst>
                  <a:reflection blurRad="6350" stA="53000" endA="300" endPos="35500" dir="5400000" sy="-90000" algn="bl" rotWithShape="0"/>
                </a:effectLst>
              </a:rPr>
              <a:t>VI. Incorporación de cuentas en el Plan Contable Gubernamental</a:t>
            </a:r>
            <a:endParaRPr lang="es-ES" sz="2400" b="1" cap="none" spc="0" dirty="0">
              <a:ln w="0"/>
              <a:solidFill>
                <a:srgbClr val="7030A0"/>
              </a:solidFill>
              <a:effectLst>
                <a:reflection blurRad="6350" stA="53000" endA="300" endPos="35500" dir="5400000" sy="-90000" algn="bl" rotWithShape="0"/>
              </a:effectLst>
            </a:endParaRPr>
          </a:p>
        </p:txBody>
      </p:sp>
      <p:graphicFrame>
        <p:nvGraphicFramePr>
          <p:cNvPr id="2" name="Tabla 1"/>
          <p:cNvGraphicFramePr>
            <a:graphicFrameLocks noGrp="1"/>
          </p:cNvGraphicFramePr>
          <p:nvPr>
            <p:extLst>
              <p:ext uri="{D42A27DB-BD31-4B8C-83A1-F6EECF244321}">
                <p14:modId xmlns:p14="http://schemas.microsoft.com/office/powerpoint/2010/main" val="2166264781"/>
              </p:ext>
            </p:extLst>
          </p:nvPr>
        </p:nvGraphicFramePr>
        <p:xfrm>
          <a:off x="311411" y="807394"/>
          <a:ext cx="3737610" cy="815340"/>
        </p:xfrm>
        <a:graphic>
          <a:graphicData uri="http://schemas.openxmlformats.org/drawingml/2006/table">
            <a:tbl>
              <a:tblPr>
                <a:tableStyleId>{5C22544A-7EE6-4342-B048-85BDC9FD1C3A}</a:tableStyleId>
              </a:tblPr>
              <a:tblGrid>
                <a:gridCol w="676910"/>
                <a:gridCol w="3060700"/>
              </a:tblGrid>
              <a:tr h="142875">
                <a:tc>
                  <a:txBody>
                    <a:bodyPr/>
                    <a:lstStyle/>
                    <a:p>
                      <a:pPr>
                        <a:lnSpc>
                          <a:spcPct val="107000"/>
                        </a:lnSpc>
                        <a:spcAft>
                          <a:spcPts val="0"/>
                        </a:spcAft>
                      </a:pPr>
                      <a:r>
                        <a:rPr lang="es-PE" sz="1000" dirty="0">
                          <a:effectLst/>
                        </a:rPr>
                        <a:t>1204</a:t>
                      </a:r>
                      <a:endParaRPr lang="es-ES" sz="1200" dirty="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FIDEICOMISO, COMISIONES DE CONFIANZA Y OTRAS MODALIDADES </a:t>
                      </a:r>
                      <a:r>
                        <a:rPr lang="es-PE" sz="800" dirty="0">
                          <a:effectLst/>
                        </a:rPr>
                        <a:t>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1204.01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Fideicomiso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1204.02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Comisiones de Confianza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1204.03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Otras Modalidades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1388480458"/>
              </p:ext>
            </p:extLst>
          </p:nvPr>
        </p:nvGraphicFramePr>
        <p:xfrm>
          <a:off x="312682" y="1835600"/>
          <a:ext cx="3735070" cy="652272"/>
        </p:xfrm>
        <a:graphic>
          <a:graphicData uri="http://schemas.openxmlformats.org/drawingml/2006/table">
            <a:tbl>
              <a:tblPr>
                <a:tableStyleId>{5C22544A-7EE6-4342-B048-85BDC9FD1C3A}</a:tableStyleId>
              </a:tblPr>
              <a:tblGrid>
                <a:gridCol w="708660"/>
                <a:gridCol w="3026410"/>
              </a:tblGrid>
              <a:tr h="153035">
                <a:tc>
                  <a:txBody>
                    <a:bodyPr/>
                    <a:lstStyle/>
                    <a:p>
                      <a:pPr>
                        <a:lnSpc>
                          <a:spcPct val="107000"/>
                        </a:lnSpc>
                        <a:spcAft>
                          <a:spcPts val="0"/>
                        </a:spcAft>
                      </a:pPr>
                      <a:r>
                        <a:rPr lang="es-PE" sz="1000">
                          <a:effectLst/>
                        </a:rPr>
                        <a:t>1205.04</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Anticipo A Contratistas Y Proveedores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53035">
                <a:tc>
                  <a:txBody>
                    <a:bodyPr/>
                    <a:lstStyle/>
                    <a:p>
                      <a:pPr>
                        <a:lnSpc>
                          <a:spcPct val="107000"/>
                        </a:lnSpc>
                        <a:spcAft>
                          <a:spcPts val="0"/>
                        </a:spcAft>
                      </a:pPr>
                      <a:r>
                        <a:rPr lang="es-PE" sz="1000">
                          <a:effectLst/>
                        </a:rPr>
                        <a:t>1205.0401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Contratistas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53035">
                <a:tc>
                  <a:txBody>
                    <a:bodyPr/>
                    <a:lstStyle/>
                    <a:p>
                      <a:pPr>
                        <a:lnSpc>
                          <a:spcPct val="107000"/>
                        </a:lnSpc>
                        <a:spcAft>
                          <a:spcPts val="0"/>
                        </a:spcAft>
                      </a:pPr>
                      <a:r>
                        <a:rPr lang="es-PE" sz="1000">
                          <a:effectLst/>
                        </a:rPr>
                        <a:t>1205.0402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Proveedores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53035">
                <a:tc>
                  <a:txBody>
                    <a:bodyPr/>
                    <a:lstStyle/>
                    <a:p>
                      <a:pPr>
                        <a:lnSpc>
                          <a:spcPct val="107000"/>
                        </a:lnSpc>
                        <a:spcAft>
                          <a:spcPts val="0"/>
                        </a:spcAft>
                      </a:pPr>
                      <a:r>
                        <a:rPr lang="es-PE" sz="1000">
                          <a:effectLst/>
                        </a:rPr>
                        <a:t>1205.0403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Contratos de Concesión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1965642635"/>
              </p:ext>
            </p:extLst>
          </p:nvPr>
        </p:nvGraphicFramePr>
        <p:xfrm>
          <a:off x="289896" y="2569361"/>
          <a:ext cx="3737610" cy="2119884"/>
        </p:xfrm>
        <a:graphic>
          <a:graphicData uri="http://schemas.openxmlformats.org/drawingml/2006/table">
            <a:tbl>
              <a:tblPr>
                <a:tableStyleId>{5C22544A-7EE6-4342-B048-85BDC9FD1C3A}</a:tableStyleId>
              </a:tblPr>
              <a:tblGrid>
                <a:gridCol w="830580"/>
                <a:gridCol w="2907030"/>
              </a:tblGrid>
              <a:tr h="142875">
                <a:tc>
                  <a:txBody>
                    <a:bodyPr/>
                    <a:lstStyle/>
                    <a:p>
                      <a:pPr>
                        <a:lnSpc>
                          <a:spcPct val="107000"/>
                        </a:lnSpc>
                        <a:spcAft>
                          <a:spcPts val="0"/>
                        </a:spcAft>
                      </a:pPr>
                      <a:r>
                        <a:rPr lang="es-PE" sz="1000" dirty="0">
                          <a:effectLst/>
                        </a:rPr>
                        <a:t>1501.05</a:t>
                      </a:r>
                      <a:endParaRPr lang="es-ES" sz="1200" dirty="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Asociaciones Público Privadas, Usufructo y Otros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1501.0501</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1501.050101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Edificios Residenciales  - Costo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1501.050102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Edificios o Unidades no Residenciales – Costo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1501.050103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Estructura – Costo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1501.050104</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Concesiones – Costo por Préstamos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1501.050197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Concesiones – Ajuste por Revaluación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1501.0502</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Usufructo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1501.050201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Usufructo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1501.050297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Usufructo – Ajuste por Revaluación      </a:t>
                      </a:r>
                      <a:r>
                        <a:rPr lang="es-PE" sz="800">
                          <a:effectLst/>
                        </a:rPr>
                        <a:t>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1501.0503</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Otros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1501.050301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Otros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1501.050397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Otros – Ajuste por Revaluación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2202262448"/>
              </p:ext>
            </p:extLst>
          </p:nvPr>
        </p:nvGraphicFramePr>
        <p:xfrm>
          <a:off x="4162649" y="830567"/>
          <a:ext cx="3737610" cy="3261360"/>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1501.06</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Construcción De Edificios Residenciales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Contrata</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Administración Directa – Personal</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Administración Directa – Bienes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1501.0604</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Administración Directa – Servicios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1501.0605</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Por Administración Directa – Otros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1501.0606</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nSpc>
                          <a:spcPct val="107000"/>
                        </a:lnSpc>
                        <a:spcAft>
                          <a:spcPts val="0"/>
                        </a:spcAft>
                      </a:pPr>
                      <a:r>
                        <a:rPr lang="es-PE" sz="1000">
                          <a:effectLst/>
                        </a:rPr>
                        <a:t>Edificios Residenciales Concluidos Por Reclasificar</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1501.060601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Residenciales Concluidos Por Reclasificar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1501.060697</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Residenciales Concluidos Por Reclasificar – Ajuste por Revaluación</a:t>
                      </a:r>
                      <a:endParaRPr lang="es-ES" sz="1200">
                        <a:effectLst/>
                      </a:endParaRPr>
                    </a:p>
                    <a:p>
                      <a:pPr>
                        <a:lnSpc>
                          <a:spcPct val="107000"/>
                        </a:lnSpc>
                        <a:spcAft>
                          <a:spcPts val="0"/>
                        </a:spcAft>
                      </a:pPr>
                      <a:r>
                        <a:rPr lang="es-MX" sz="1000">
                          <a:effectLst/>
                        </a:rPr>
                        <a:t>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6727">
                <a:tc>
                  <a:txBody>
                    <a:bodyPr/>
                    <a:lstStyle/>
                    <a:p>
                      <a:pPr>
                        <a:lnSpc>
                          <a:spcPct val="107000"/>
                        </a:lnSpc>
                        <a:spcAft>
                          <a:spcPts val="0"/>
                        </a:spcAft>
                      </a:pPr>
                      <a:r>
                        <a:rPr lang="es-PE" sz="1000">
                          <a:effectLst/>
                        </a:rPr>
                        <a:t>1501.0607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Edificios Residenciales Concluidos Por Transferir</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1501.060701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Residenciales Concluidos Por Transferir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1501.060797</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Residenciales Concluidos Por Transferir – Ajuste por Revaluación </a:t>
                      </a:r>
                      <a:endParaRPr lang="es-ES" sz="1200">
                        <a:effectLst/>
                      </a:endParaRPr>
                    </a:p>
                    <a:p>
                      <a:pPr>
                        <a:lnSpc>
                          <a:spcPct val="107000"/>
                        </a:lnSpc>
                        <a:spcAft>
                          <a:spcPts val="0"/>
                        </a:spcAft>
                      </a:pPr>
                      <a:r>
                        <a:rPr lang="es-MX" sz="1000">
                          <a:effectLst/>
                        </a:rPr>
                        <a:t>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1501.0608</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Por Administración Directa  - Costo por Préstamos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1501.0609</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Por Contratos de Concesión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16" name="Tabla 15"/>
          <p:cNvGraphicFramePr>
            <a:graphicFrameLocks noGrp="1"/>
          </p:cNvGraphicFramePr>
          <p:nvPr>
            <p:extLst>
              <p:ext uri="{D42A27DB-BD31-4B8C-83A1-F6EECF244321}">
                <p14:modId xmlns:p14="http://schemas.microsoft.com/office/powerpoint/2010/main" val="3540235906"/>
              </p:ext>
            </p:extLst>
          </p:nvPr>
        </p:nvGraphicFramePr>
        <p:xfrm>
          <a:off x="8081507" y="865126"/>
          <a:ext cx="3737610" cy="1793748"/>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1501.0707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nSpc>
                          <a:spcPct val="107000"/>
                        </a:lnSpc>
                        <a:spcAft>
                          <a:spcPts val="0"/>
                        </a:spcAft>
                      </a:pPr>
                      <a:r>
                        <a:rPr lang="es-PE" sz="1000">
                          <a:effectLst/>
                        </a:rPr>
                        <a:t>Edificios No Residenciales Concluidos Por Reclasificar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1501.070701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No Residenciales Concluidos Por Reclasificar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1501.070797</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No Residenciales Concluidos Por Reclasificar – Ajuste por Revaluación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1501.0708</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nSpc>
                          <a:spcPct val="107000"/>
                        </a:lnSpc>
                        <a:spcAft>
                          <a:spcPts val="0"/>
                        </a:spcAft>
                      </a:pPr>
                      <a:r>
                        <a:rPr lang="es-PE" sz="1000">
                          <a:effectLst/>
                        </a:rPr>
                        <a:t>Edificios No Residenciales Concluidos Por Transferir</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1501.070801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No Residenciales Concluidos Por Transferir – Costo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1501.070897</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No Residenciales Concluidos Por Transferir – Ajuste por Revaluación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PE" sz="1000">
                          <a:effectLst/>
                        </a:rPr>
                        <a:t>1501.0709</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Por Contratos de Concesión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17" name="Tabla 16"/>
          <p:cNvGraphicFramePr>
            <a:graphicFrameLocks noGrp="1"/>
          </p:cNvGraphicFramePr>
          <p:nvPr>
            <p:extLst>
              <p:ext uri="{D42A27DB-BD31-4B8C-83A1-F6EECF244321}">
                <p14:modId xmlns:p14="http://schemas.microsoft.com/office/powerpoint/2010/main" val="3749364760"/>
              </p:ext>
            </p:extLst>
          </p:nvPr>
        </p:nvGraphicFramePr>
        <p:xfrm>
          <a:off x="8081507" y="2747176"/>
          <a:ext cx="3737610" cy="163068"/>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1501.0808</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Por Contratos de Concesión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18" name="Tabla 17"/>
          <p:cNvGraphicFramePr>
            <a:graphicFrameLocks noGrp="1"/>
          </p:cNvGraphicFramePr>
          <p:nvPr>
            <p:extLst>
              <p:ext uri="{D42A27DB-BD31-4B8C-83A1-F6EECF244321}">
                <p14:modId xmlns:p14="http://schemas.microsoft.com/office/powerpoint/2010/main" val="1368133321"/>
              </p:ext>
            </p:extLst>
          </p:nvPr>
        </p:nvGraphicFramePr>
        <p:xfrm>
          <a:off x="8081507" y="3021766"/>
          <a:ext cx="3737610" cy="978408"/>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1503.06</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Asociaciones Público Privadas, Usufructo y Otros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1503.0601</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PE" sz="1000">
                          <a:effectLst/>
                        </a:rPr>
                        <a:t>1503.060101</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Vehículos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PE" sz="1000">
                          <a:effectLst/>
                        </a:rPr>
                        <a:t>1503.060102</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Maquinarias, Equipo, Mobiliario  y Otros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PE" sz="1000">
                          <a:effectLst/>
                        </a:rPr>
                        <a:t>1503.0602</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Usufructo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PE" sz="1000">
                          <a:effectLst/>
                        </a:rPr>
                        <a:t>1503.0603</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dirty="0">
                          <a:effectLst/>
                        </a:rPr>
                        <a:t>Otros                                                                                          </a:t>
                      </a:r>
                      <a:endParaRPr lang="es-ES" sz="1200" dirty="0">
                        <a:effectLst/>
                        <a:latin typeface="Times New Roman" panose="02020603050405020304" pitchFamily="18" charset="0"/>
                        <a:ea typeface="Times New Roman" panose="02020603050405020304" pitchFamily="18" charset="0"/>
                      </a:endParaRPr>
                    </a:p>
                  </a:txBody>
                  <a:tcPr marL="44450" marR="44450" marT="0" marB="0" anchor="b"/>
                </a:tc>
              </a:tr>
            </a:tbl>
          </a:graphicData>
        </a:graphic>
      </p:graphicFrame>
      <p:graphicFrame>
        <p:nvGraphicFramePr>
          <p:cNvPr id="19" name="Tabla 18"/>
          <p:cNvGraphicFramePr>
            <a:graphicFrameLocks noGrp="1"/>
          </p:cNvGraphicFramePr>
          <p:nvPr>
            <p:extLst>
              <p:ext uri="{D42A27DB-BD31-4B8C-83A1-F6EECF244321}">
                <p14:modId xmlns:p14="http://schemas.microsoft.com/office/powerpoint/2010/main" val="2999746629"/>
              </p:ext>
            </p:extLst>
          </p:nvPr>
        </p:nvGraphicFramePr>
        <p:xfrm>
          <a:off x="8081507" y="4088476"/>
          <a:ext cx="3737610" cy="815340"/>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1507.03</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Activos Intangibles</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1507.0301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Patentes Y Marcas De Fábrica</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1507.0302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Software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1507.0309</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Activos Intangibles - Concesiones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1507.0399</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Otros Activos Intangibles</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20" name="Tabla 19"/>
          <p:cNvGraphicFramePr>
            <a:graphicFrameLocks noGrp="1"/>
          </p:cNvGraphicFramePr>
          <p:nvPr>
            <p:extLst>
              <p:ext uri="{D42A27DB-BD31-4B8C-83A1-F6EECF244321}">
                <p14:modId xmlns:p14="http://schemas.microsoft.com/office/powerpoint/2010/main" val="625322486"/>
              </p:ext>
            </p:extLst>
          </p:nvPr>
        </p:nvGraphicFramePr>
        <p:xfrm>
          <a:off x="257624" y="4968899"/>
          <a:ext cx="3737610" cy="1141476"/>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dirty="0">
                          <a:effectLst/>
                        </a:rPr>
                        <a:t>1508.0106</a:t>
                      </a:r>
                      <a:endParaRPr lang="es-ES" sz="1200" dirty="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Asociaciones Público Privadas, Usufructo y Otros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1508.010601</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s-PE"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1508.010602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Concesiones – Ajuste por Revaluación    </a:t>
                      </a:r>
                      <a:endParaRPr lang="es-ES" sz="120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1508.010603</a:t>
                      </a:r>
                      <a:endParaRPr lang="es-ES"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nSpc>
                          <a:spcPct val="107000"/>
                        </a:lnSpc>
                        <a:spcAft>
                          <a:spcPts val="0"/>
                        </a:spcAft>
                      </a:pPr>
                      <a:r>
                        <a:rPr lang="en-US" sz="1000" dirty="0">
                          <a:effectLst/>
                        </a:rPr>
                        <a:t>Usufructo                                                   </a:t>
                      </a:r>
                      <a:endParaRPr lang="es-ES" sz="1200" dirty="0">
                        <a:effectLst/>
                        <a:latin typeface="Times New Roman" panose="02020603050405020304" pitchFamily="18" charset="0"/>
                        <a:ea typeface="Times New Roman" panose="02020603050405020304" pitchFamily="18" charset="0"/>
                      </a:endParaRPr>
                    </a:p>
                  </a:txBody>
                  <a:tcPr marL="44450" marR="44450" marT="0" marB="0" anchor="b"/>
                </a:tc>
              </a:tr>
              <a:tr h="142875">
                <a:tc>
                  <a:txBody>
                    <a:bodyPr/>
                    <a:lstStyle/>
                    <a:p>
                      <a:pPr>
                        <a:lnSpc>
                          <a:spcPct val="107000"/>
                        </a:lnSpc>
                        <a:spcAft>
                          <a:spcPts val="0"/>
                        </a:spcAft>
                      </a:pPr>
                      <a:r>
                        <a:rPr lang="es-MX" sz="1000">
                          <a:effectLst/>
                        </a:rPr>
                        <a:t>1508.010604</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MX" sz="1000">
                          <a:effectLst/>
                        </a:rPr>
                        <a:t>Usufructo – Ajuste por Revaluación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1508.010605</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MX" sz="1000">
                          <a:effectLst/>
                        </a:rPr>
                        <a:t>Otros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MX" sz="1000">
                          <a:effectLst/>
                        </a:rPr>
                        <a:t>1508.010606</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MX" sz="1000" dirty="0">
                          <a:effectLst/>
                        </a:rPr>
                        <a:t>Otros – Ajuste por Revaluación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21" name="Tabla 20"/>
          <p:cNvGraphicFramePr>
            <a:graphicFrameLocks noGrp="1"/>
          </p:cNvGraphicFramePr>
          <p:nvPr>
            <p:extLst>
              <p:ext uri="{D42A27DB-BD31-4B8C-83A1-F6EECF244321}">
                <p14:modId xmlns:p14="http://schemas.microsoft.com/office/powerpoint/2010/main" val="2926197424"/>
              </p:ext>
            </p:extLst>
          </p:nvPr>
        </p:nvGraphicFramePr>
        <p:xfrm>
          <a:off x="8081507" y="5434885"/>
          <a:ext cx="3737610" cy="489204"/>
        </p:xfrm>
        <a:graphic>
          <a:graphicData uri="http://schemas.openxmlformats.org/drawingml/2006/table">
            <a:tbl>
              <a:tblPr>
                <a:tableStyleId>{5C22544A-7EE6-4342-B048-85BDC9FD1C3A}</a:tableStyleId>
              </a:tblPr>
              <a:tblGrid>
                <a:gridCol w="858125"/>
                <a:gridCol w="2879485"/>
              </a:tblGrid>
              <a:tr h="142875">
                <a:tc>
                  <a:txBody>
                    <a:bodyPr/>
                    <a:lstStyle/>
                    <a:p>
                      <a:pPr>
                        <a:lnSpc>
                          <a:spcPct val="107000"/>
                        </a:lnSpc>
                        <a:spcAft>
                          <a:spcPts val="0"/>
                        </a:spcAft>
                      </a:pPr>
                      <a:r>
                        <a:rPr lang="es-PE" sz="1000">
                          <a:effectLst/>
                        </a:rPr>
                        <a:t>2103.02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Activos No Financieros Por Pagar</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2103.0201</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a:effectLst/>
                        </a:rPr>
                        <a:t>Activos No Financieros por Pagar                                            </a:t>
                      </a:r>
                      <a:endParaRPr lang="es-ES" sz="1200">
                        <a:effectLst/>
                        <a:latin typeface="Times New Roman" panose="02020603050405020304" pitchFamily="18" charset="0"/>
                        <a:ea typeface="Times New Roman" panose="02020603050405020304" pitchFamily="18" charset="0"/>
                      </a:endParaRPr>
                    </a:p>
                  </a:txBody>
                  <a:tcPr marL="44450" marR="44450" marT="0" marB="0"/>
                </a:tc>
              </a:tr>
              <a:tr h="142875">
                <a:tc>
                  <a:txBody>
                    <a:bodyPr/>
                    <a:lstStyle/>
                    <a:p>
                      <a:pPr>
                        <a:lnSpc>
                          <a:spcPct val="107000"/>
                        </a:lnSpc>
                        <a:spcAft>
                          <a:spcPts val="0"/>
                        </a:spcAft>
                      </a:pPr>
                      <a:r>
                        <a:rPr lang="es-PE" sz="1000">
                          <a:effectLst/>
                        </a:rPr>
                        <a:t>2103.0202</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algn="just">
                        <a:lnSpc>
                          <a:spcPct val="107000"/>
                        </a:lnSpc>
                        <a:spcAft>
                          <a:spcPts val="0"/>
                        </a:spcAft>
                      </a:pPr>
                      <a:r>
                        <a:rPr lang="es-PE" sz="1000" dirty="0">
                          <a:effectLst/>
                        </a:rPr>
                        <a:t>Concesiones – Pasivo Financiero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22" name="Tabla 21"/>
          <p:cNvGraphicFramePr>
            <a:graphicFrameLocks noGrp="1"/>
          </p:cNvGraphicFramePr>
          <p:nvPr>
            <p:extLst>
              <p:ext uri="{D42A27DB-BD31-4B8C-83A1-F6EECF244321}">
                <p14:modId xmlns:p14="http://schemas.microsoft.com/office/powerpoint/2010/main" val="3364498660"/>
              </p:ext>
            </p:extLst>
          </p:nvPr>
        </p:nvGraphicFramePr>
        <p:xfrm>
          <a:off x="8091786" y="6092805"/>
          <a:ext cx="3517265" cy="163068"/>
        </p:xfrm>
        <a:graphic>
          <a:graphicData uri="http://schemas.openxmlformats.org/drawingml/2006/table">
            <a:tbl>
              <a:tblPr>
                <a:tableStyleId>{5C22544A-7EE6-4342-B048-85BDC9FD1C3A}</a:tableStyleId>
              </a:tblPr>
              <a:tblGrid>
                <a:gridCol w="857250"/>
                <a:gridCol w="2660015"/>
              </a:tblGrid>
              <a:tr h="152400">
                <a:tc>
                  <a:txBody>
                    <a:bodyPr/>
                    <a:lstStyle/>
                    <a:p>
                      <a:pPr>
                        <a:lnSpc>
                          <a:spcPct val="107000"/>
                        </a:lnSpc>
                        <a:spcAft>
                          <a:spcPts val="0"/>
                        </a:spcAft>
                      </a:pPr>
                      <a:r>
                        <a:rPr lang="es-PE" sz="1000">
                          <a:effectLst/>
                        </a:rPr>
                        <a:t>2501.07</a:t>
                      </a:r>
                      <a:endParaRPr lang="es-ES" sz="1200">
                        <a:effectLst/>
                        <a:latin typeface="Times New Roman" panose="02020603050405020304" pitchFamily="18" charset="0"/>
                        <a:ea typeface="Times New Roman" panose="02020603050405020304" pitchFamily="18" charset="0"/>
                      </a:endParaRPr>
                    </a:p>
                  </a:txBody>
                  <a:tcPr marL="44450" marR="44450" marT="0" marB="0"/>
                </a:tc>
                <a:tc>
                  <a:txBody>
                    <a:bodyPr/>
                    <a:lstStyle/>
                    <a:p>
                      <a:pPr indent="264795" algn="just">
                        <a:lnSpc>
                          <a:spcPct val="107000"/>
                        </a:lnSpc>
                        <a:spcAft>
                          <a:spcPts val="0"/>
                        </a:spcAft>
                      </a:pPr>
                      <a:r>
                        <a:rPr lang="es-PE" sz="1000" dirty="0">
                          <a:effectLst/>
                        </a:rPr>
                        <a:t>Concesiones – Derechos al Operador                                   </a:t>
                      </a:r>
                      <a:endParaRPr lang="es-ES" sz="1200" dirty="0">
                        <a:effectLst/>
                        <a:latin typeface="Times New Roman" panose="02020603050405020304" pitchFamily="18" charset="0"/>
                        <a:ea typeface="Times New Roman" panose="02020603050405020304" pitchFamily="18" charset="0"/>
                      </a:endParaRPr>
                    </a:p>
                  </a:txBody>
                  <a:tcPr marL="44450" marR="44450" marT="0" marB="0"/>
                </a:tc>
              </a:tr>
            </a:tbl>
          </a:graphicData>
        </a:graphic>
      </p:graphicFrame>
      <p:graphicFrame>
        <p:nvGraphicFramePr>
          <p:cNvPr id="23" name="Tabla 22"/>
          <p:cNvGraphicFramePr>
            <a:graphicFrameLocks noGrp="1"/>
          </p:cNvGraphicFramePr>
          <p:nvPr>
            <p:extLst>
              <p:ext uri="{D42A27DB-BD31-4B8C-83A1-F6EECF244321}">
                <p14:modId xmlns:p14="http://schemas.microsoft.com/office/powerpoint/2010/main" val="1779473752"/>
              </p:ext>
            </p:extLst>
          </p:nvPr>
        </p:nvGraphicFramePr>
        <p:xfrm>
          <a:off x="4117564" y="4197173"/>
          <a:ext cx="3827780" cy="1630680"/>
        </p:xfrm>
        <a:graphic>
          <a:graphicData uri="http://schemas.openxmlformats.org/drawingml/2006/table">
            <a:tbl>
              <a:tblPr>
                <a:tableStyleId>{5C22544A-7EE6-4342-B048-85BDC9FD1C3A}</a:tableStyleId>
              </a:tblPr>
              <a:tblGrid>
                <a:gridCol w="857250"/>
                <a:gridCol w="2970530"/>
              </a:tblGrid>
              <a:tr h="142875">
                <a:tc>
                  <a:txBody>
                    <a:bodyPr/>
                    <a:lstStyle/>
                    <a:p>
                      <a:pPr>
                        <a:lnSpc>
                          <a:spcPct val="107000"/>
                        </a:lnSpc>
                        <a:spcAft>
                          <a:spcPts val="0"/>
                        </a:spcAft>
                      </a:pPr>
                      <a:r>
                        <a:rPr lang="es-MX" sz="1000">
                          <a:effectLst/>
                        </a:rPr>
                        <a:t>3001.0107</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 Asociaciones Público Privadas, Usufructo y Otros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3001.010701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3001.010702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Usufructo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3001.010703</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Otros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3001.0108</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Edificios en Afectación en Uso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3001.0109</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Terrenos por Administración Funcional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3001.010901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Terrenos Urbanos por Administración Funcional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3001.010902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Terrenos Rurales por Administración Funcional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MX" sz="1000">
                          <a:effectLst/>
                        </a:rPr>
                        <a:t>3001.010903</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Terrenos Eriazos por Administración Funcional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bl>
          </a:graphicData>
        </a:graphic>
      </p:graphicFrame>
      <p:graphicFrame>
        <p:nvGraphicFramePr>
          <p:cNvPr id="24" name="Tabla 23"/>
          <p:cNvGraphicFramePr>
            <a:graphicFrameLocks noGrp="1"/>
          </p:cNvGraphicFramePr>
          <p:nvPr>
            <p:extLst>
              <p:ext uri="{D42A27DB-BD31-4B8C-83A1-F6EECF244321}">
                <p14:modId xmlns:p14="http://schemas.microsoft.com/office/powerpoint/2010/main" val="812525670"/>
              </p:ext>
            </p:extLst>
          </p:nvPr>
        </p:nvGraphicFramePr>
        <p:xfrm>
          <a:off x="4096048" y="5790820"/>
          <a:ext cx="3827780" cy="978408"/>
        </p:xfrm>
        <a:graphic>
          <a:graphicData uri="http://schemas.openxmlformats.org/drawingml/2006/table">
            <a:tbl>
              <a:tblPr>
                <a:tableStyleId>{5C22544A-7EE6-4342-B048-85BDC9FD1C3A}</a:tableStyleId>
              </a:tblPr>
              <a:tblGrid>
                <a:gridCol w="857250"/>
                <a:gridCol w="2970530"/>
              </a:tblGrid>
              <a:tr h="142875">
                <a:tc>
                  <a:txBody>
                    <a:bodyPr/>
                    <a:lstStyle/>
                    <a:p>
                      <a:pPr>
                        <a:lnSpc>
                          <a:spcPct val="107000"/>
                        </a:lnSpc>
                        <a:spcAft>
                          <a:spcPts val="0"/>
                        </a:spcAft>
                      </a:pPr>
                      <a:r>
                        <a:rPr lang="es-MX" sz="1000" dirty="0">
                          <a:effectLst/>
                        </a:rPr>
                        <a:t>3001.0110</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Terrenos en Afectación en Uso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ES" sz="1000">
                          <a:effectLst/>
                        </a:rPr>
                        <a:t>3001.0111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Terrenos – Asociaciones Público Privadas, Usufructo y Otros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ES" sz="1000">
                          <a:effectLst/>
                        </a:rPr>
                        <a:t>3001.011101</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Concesiones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ES" sz="1000">
                          <a:effectLst/>
                        </a:rPr>
                        <a:t>3001.011102</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a:effectLst/>
                        </a:rPr>
                        <a:t>Usufructo                                                                                  </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r>
              <a:tr h="142875">
                <a:tc>
                  <a:txBody>
                    <a:bodyPr/>
                    <a:lstStyle/>
                    <a:p>
                      <a:pPr>
                        <a:lnSpc>
                          <a:spcPct val="107000"/>
                        </a:lnSpc>
                        <a:spcAft>
                          <a:spcPts val="0"/>
                        </a:spcAft>
                      </a:pPr>
                      <a:r>
                        <a:rPr lang="es-ES" sz="1000">
                          <a:effectLst/>
                        </a:rPr>
                        <a:t>3001.011103</a:t>
                      </a:r>
                      <a:endParaRPr lang="es-ES" sz="12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nSpc>
                          <a:spcPct val="107000"/>
                        </a:lnSpc>
                        <a:spcAft>
                          <a:spcPts val="0"/>
                        </a:spcAft>
                      </a:pPr>
                      <a:r>
                        <a:rPr lang="es-MX" sz="1000" dirty="0">
                          <a:effectLst/>
                        </a:rPr>
                        <a:t>Otros                                                                                         </a:t>
                      </a:r>
                      <a:endParaRPr lang="es-ES" sz="1200" dirty="0">
                        <a:effectLst/>
                        <a:latin typeface="Times New Roman" panose="02020603050405020304" pitchFamily="18" charset="0"/>
                        <a:ea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1032330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05134" y="734097"/>
            <a:ext cx="11686866" cy="584775"/>
          </a:xfrm>
          <a:prstGeom prst="rect">
            <a:avLst/>
          </a:prstGeom>
          <a:noFill/>
        </p:spPr>
        <p:txBody>
          <a:bodyPr wrap="square" lIns="91440" tIns="45720" rIns="91440" bIns="45720">
            <a:spAutoFit/>
          </a:bodyPr>
          <a:lstStyle/>
          <a:p>
            <a:r>
              <a:rPr lang="es-ES" sz="3200" dirty="0" smtClean="0">
                <a:ln w="0"/>
                <a:solidFill>
                  <a:srgbClr val="0070C0"/>
                </a:solidFill>
                <a:effectLst>
                  <a:reflection blurRad="6350" stA="53000" endA="300" endPos="35500" dir="5400000" sy="-90000" algn="bl" rotWithShape="0"/>
                </a:effectLst>
              </a:rPr>
              <a:t>VII. Responsables del cumplimiento de la Directiva</a:t>
            </a:r>
            <a:endParaRPr lang="es-ES" sz="3200" b="0" cap="none" spc="0" dirty="0">
              <a:ln w="0"/>
              <a:solidFill>
                <a:srgbClr val="0070C0"/>
              </a:solidFill>
              <a:effectLst>
                <a:reflection blurRad="6350" stA="53000" endA="300" endPos="35500" dir="5400000" sy="-90000" algn="bl" rotWithShape="0"/>
              </a:effectLst>
            </a:endParaRPr>
          </a:p>
        </p:txBody>
      </p:sp>
      <p:sp>
        <p:nvSpPr>
          <p:cNvPr id="2" name="CuadroTexto 1"/>
          <p:cNvSpPr txBox="1"/>
          <p:nvPr/>
        </p:nvSpPr>
        <p:spPr>
          <a:xfrm>
            <a:off x="943429" y="2220682"/>
            <a:ext cx="10160000" cy="2677656"/>
          </a:xfrm>
          <a:prstGeom prst="rect">
            <a:avLst/>
          </a:prstGeom>
          <a:noFill/>
        </p:spPr>
        <p:txBody>
          <a:bodyPr wrap="square" rtlCol="0">
            <a:spAutoFit/>
          </a:bodyPr>
          <a:lstStyle/>
          <a:p>
            <a:pPr algn="just"/>
            <a:r>
              <a:rPr lang="es-MX" sz="2800" dirty="0">
                <a:solidFill>
                  <a:srgbClr val="7030A0"/>
                </a:solidFill>
              </a:rPr>
              <a:t>El Director General de Administración </a:t>
            </a:r>
            <a:r>
              <a:rPr lang="es-MX" sz="2800" dirty="0">
                <a:solidFill>
                  <a:schemeClr val="accent1">
                    <a:lumMod val="50000"/>
                  </a:schemeClr>
                </a:solidFill>
              </a:rPr>
              <a:t>o quien haga sus veces será el responsable de la aplicación de la presente directiva, disponiendo que las áreas respectivas coordinen y obtengan información sobre cada contrato de concesión, la misma que será entregada al Jefe de la Oficina de Contabilidad, con la finalidad de dar cumplimiento a la presente directiva</a:t>
            </a:r>
            <a:r>
              <a:rPr lang="es-MX" sz="2800" dirty="0" smtClean="0">
                <a:solidFill>
                  <a:schemeClr val="accent1">
                    <a:lumMod val="50000"/>
                  </a:schemeClr>
                </a:solidFill>
              </a:rPr>
              <a:t>.</a:t>
            </a:r>
            <a:endParaRPr lang="es-PE" dirty="0"/>
          </a:p>
        </p:txBody>
      </p:sp>
    </p:spTree>
    <p:extLst>
      <p:ext uri="{BB962C8B-B14F-4D97-AF65-F5344CB8AC3E}">
        <p14:creationId xmlns:p14="http://schemas.microsoft.com/office/powerpoint/2010/main" val="1562869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5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91547" y="3861995"/>
            <a:ext cx="9678072" cy="2677656"/>
          </a:xfrm>
          <a:prstGeom prst="rect">
            <a:avLst/>
          </a:prstGeom>
        </p:spPr>
        <p:txBody>
          <a:bodyPr wrap="square">
            <a:spAutoFit/>
          </a:bodyPr>
          <a:lstStyle/>
          <a:p>
            <a:pPr algn="just">
              <a:spcAft>
                <a:spcPts val="0"/>
              </a:spcAft>
            </a:pPr>
            <a:r>
              <a:rPr lang="es-ES" sz="2400" dirty="0" smtClean="0">
                <a:ea typeface="Calibri" panose="020F0502020204030204" pitchFamily="34" charset="0"/>
              </a:rPr>
              <a:t>El </a:t>
            </a:r>
            <a:r>
              <a:rPr lang="es-ES" sz="2400" dirty="0">
                <a:ea typeface="Calibri" panose="020F0502020204030204" pitchFamily="34" charset="0"/>
              </a:rPr>
              <a:t>proceso de consulta previa para el proyecto </a:t>
            </a:r>
            <a:r>
              <a:rPr lang="es-ES" sz="2400" dirty="0" err="1">
                <a:ea typeface="Calibri" panose="020F0502020204030204" pitchFamily="34" charset="0"/>
              </a:rPr>
              <a:t>Hidrovía</a:t>
            </a:r>
            <a:r>
              <a:rPr lang="es-ES" sz="2400" dirty="0">
                <a:ea typeface="Calibri" panose="020F0502020204030204" pitchFamily="34" charset="0"/>
              </a:rPr>
              <a:t> Amazónica culminará en agosto y de inmediato será retomado por </a:t>
            </a:r>
            <a:r>
              <a:rPr lang="es-ES" sz="2400" dirty="0" err="1" smtClean="0">
                <a:ea typeface="Calibri" panose="020F0502020204030204" pitchFamily="34" charset="0"/>
              </a:rPr>
              <a:t>ProInversión</a:t>
            </a:r>
            <a:r>
              <a:rPr lang="es-ES" sz="2400" dirty="0" smtClean="0">
                <a:ea typeface="Calibri" panose="020F0502020204030204" pitchFamily="34" charset="0"/>
              </a:rPr>
              <a:t> </a:t>
            </a:r>
            <a:r>
              <a:rPr lang="es-ES" sz="2400" dirty="0">
                <a:ea typeface="Calibri" panose="020F0502020204030204" pitchFamily="34" charset="0"/>
              </a:rPr>
              <a:t>para iniciar su proceso de concesión, reveló el </a:t>
            </a:r>
            <a:r>
              <a:rPr lang="es-ES" sz="2400" dirty="0" smtClean="0">
                <a:ea typeface="Calibri" panose="020F0502020204030204" pitchFamily="34" charset="0"/>
              </a:rPr>
              <a:t>Ministro de Transportes </a:t>
            </a:r>
            <a:r>
              <a:rPr lang="es-ES" sz="2400" dirty="0">
                <a:ea typeface="Calibri" panose="020F0502020204030204" pitchFamily="34" charset="0"/>
              </a:rPr>
              <a:t>y </a:t>
            </a:r>
            <a:r>
              <a:rPr lang="es-ES" sz="2400" dirty="0" smtClean="0">
                <a:ea typeface="Calibri" panose="020F0502020204030204" pitchFamily="34" charset="0"/>
              </a:rPr>
              <a:t>Comunicaciones, </a:t>
            </a:r>
            <a:r>
              <a:rPr lang="es-ES" sz="2400" dirty="0">
                <a:ea typeface="Calibri" panose="020F0502020204030204" pitchFamily="34" charset="0"/>
              </a:rPr>
              <a:t>José </a:t>
            </a:r>
            <a:r>
              <a:rPr lang="es-ES" sz="2400" dirty="0" smtClean="0">
                <a:ea typeface="Calibri" panose="020F0502020204030204" pitchFamily="34" charset="0"/>
              </a:rPr>
              <a:t>Gallardo. La </a:t>
            </a:r>
            <a:r>
              <a:rPr lang="es-ES" sz="2400" dirty="0" err="1">
                <a:ea typeface="Calibri" panose="020F0502020204030204" pitchFamily="34" charset="0"/>
              </a:rPr>
              <a:t>Hidrovía</a:t>
            </a:r>
            <a:r>
              <a:rPr lang="es-ES" sz="2400" dirty="0">
                <a:ea typeface="Calibri" panose="020F0502020204030204" pitchFamily="34" charset="0"/>
              </a:rPr>
              <a:t> Amazónica es un proyecto </a:t>
            </a:r>
            <a:r>
              <a:rPr lang="es-ES" sz="2400" dirty="0" smtClean="0">
                <a:ea typeface="Calibri" panose="020F0502020204030204" pitchFamily="34" charset="0"/>
              </a:rPr>
              <a:t>que facilitará </a:t>
            </a:r>
            <a:r>
              <a:rPr lang="es-ES" sz="2400" dirty="0">
                <a:ea typeface="Calibri" panose="020F0502020204030204" pitchFamily="34" charset="0"/>
              </a:rPr>
              <a:t>el transporte de casi un millón de personas de Amazonas, San Martín, Ucayali y Loreto, </a:t>
            </a:r>
            <a:r>
              <a:rPr lang="es-ES" sz="2400" dirty="0" smtClean="0">
                <a:ea typeface="Calibri" panose="020F0502020204030204" pitchFamily="34" charset="0"/>
              </a:rPr>
              <a:t>constituye el </a:t>
            </a:r>
            <a:r>
              <a:rPr lang="es-ES" sz="2400" dirty="0">
                <a:ea typeface="Calibri" panose="020F0502020204030204" pitchFamily="34" charset="0"/>
              </a:rPr>
              <a:t>eslabón que falta para completar el corredor multimodal del norte. (El Peruano / Economía / Pág. 7</a:t>
            </a:r>
            <a:r>
              <a:rPr lang="es-ES" sz="2400" dirty="0" smtClean="0">
                <a:ea typeface="Calibri" panose="020F0502020204030204" pitchFamily="34" charset="0"/>
              </a:rPr>
              <a:t>)</a:t>
            </a:r>
            <a:r>
              <a:rPr lang="es-ES" sz="1600" dirty="0">
                <a:latin typeface="Arial" panose="020B0604020202020204" pitchFamily="34" charset="0"/>
                <a:ea typeface="Calibri" panose="020F0502020204030204" pitchFamily="34" charset="0"/>
              </a:rPr>
              <a:t> </a:t>
            </a:r>
            <a:endParaRPr lang="es-ES" sz="1600" dirty="0">
              <a:effectLst/>
              <a:latin typeface="Arial" panose="020B0604020202020204" pitchFamily="34" charset="0"/>
              <a:ea typeface="Calibri" panose="020F0502020204030204" pitchFamily="34" charset="0"/>
            </a:endParaRPr>
          </a:p>
        </p:txBody>
      </p:sp>
      <p:sp>
        <p:nvSpPr>
          <p:cNvPr id="4" name="Rectángulo 3"/>
          <p:cNvSpPr/>
          <p:nvPr/>
        </p:nvSpPr>
        <p:spPr>
          <a:xfrm>
            <a:off x="5271247" y="512815"/>
            <a:ext cx="2086984" cy="1508105"/>
          </a:xfrm>
          <a:prstGeom prst="rect">
            <a:avLst/>
          </a:prstGeom>
        </p:spPr>
        <p:txBody>
          <a:bodyPr wrap="square">
            <a:spAutoFit/>
          </a:bodyPr>
          <a:lstStyle/>
          <a:p>
            <a:pPr algn="ctr">
              <a:spcAft>
                <a:spcPts val="0"/>
              </a:spcAft>
            </a:pPr>
            <a:r>
              <a:rPr lang="es-ES" b="1" dirty="0">
                <a:ea typeface="Calibri" panose="020F0502020204030204" pitchFamily="34" charset="0"/>
              </a:rPr>
              <a:t>En agosto empezará concesión de la </a:t>
            </a:r>
            <a:r>
              <a:rPr lang="es-ES" sz="2800" b="1" dirty="0" smtClean="0">
                <a:solidFill>
                  <a:srgbClr val="00B050"/>
                </a:solidFill>
                <a:ea typeface="Calibri" panose="020F0502020204030204" pitchFamily="34" charset="0"/>
              </a:rPr>
              <a:t>HIDROVÍA AMAZÓNICA</a:t>
            </a:r>
            <a:endParaRPr lang="es-ES" sz="2800" dirty="0">
              <a:solidFill>
                <a:srgbClr val="00B050"/>
              </a:solidFill>
              <a:ea typeface="Calibri" panose="020F050202020403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72" y="1"/>
            <a:ext cx="5313754" cy="3022898"/>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0211" y="1"/>
            <a:ext cx="4511789" cy="3022898"/>
          </a:xfrm>
          <a:prstGeom prst="rect">
            <a:avLst/>
          </a:prstGeom>
        </p:spPr>
      </p:pic>
    </p:spTree>
    <p:extLst>
      <p:ext uri="{BB962C8B-B14F-4D97-AF65-F5344CB8AC3E}">
        <p14:creationId xmlns:p14="http://schemas.microsoft.com/office/powerpoint/2010/main" val="15304378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429894" y="0"/>
            <a:ext cx="9639159" cy="6745773"/>
          </a:xfrm>
          <a:prstGeom prst="rect">
            <a:avLst/>
          </a:prstGeom>
        </p:spPr>
      </p:pic>
    </p:spTree>
    <p:extLst>
      <p:ext uri="{BB962C8B-B14F-4D97-AF65-F5344CB8AC3E}">
        <p14:creationId xmlns:p14="http://schemas.microsoft.com/office/powerpoint/2010/main" val="37501245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122947" y="0"/>
            <a:ext cx="10234863" cy="6814539"/>
          </a:xfrm>
          <a:prstGeom prst="rect">
            <a:avLst/>
          </a:prstGeom>
        </p:spPr>
      </p:pic>
    </p:spTree>
    <p:extLst>
      <p:ext uri="{BB962C8B-B14F-4D97-AF65-F5344CB8AC3E}">
        <p14:creationId xmlns:p14="http://schemas.microsoft.com/office/powerpoint/2010/main" val="16174925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744528" y="5659255"/>
            <a:ext cx="6556076" cy="830997"/>
          </a:xfrm>
          <a:prstGeom prst="rect">
            <a:avLst/>
          </a:prstGeom>
        </p:spPr>
        <p:txBody>
          <a:bodyPr wrap="square">
            <a:spAutoFit/>
          </a:bodyPr>
          <a:lstStyle/>
          <a:p>
            <a:pPr algn="ctr"/>
            <a:r>
              <a:rPr lang="es-ES" sz="2400" b="1" dirty="0">
                <a:solidFill>
                  <a:srgbClr val="7030A0"/>
                </a:solidFill>
              </a:rPr>
              <a:t>EXPOSITOR : CPC. JORGE BALTODANO JARA </a:t>
            </a:r>
          </a:p>
          <a:p>
            <a:pPr algn="ctr"/>
            <a:r>
              <a:rPr lang="es-ES" sz="2400" b="1" dirty="0">
                <a:solidFill>
                  <a:srgbClr val="7030A0"/>
                </a:solidFill>
              </a:rPr>
              <a:t>AREQUIPA - JULIO - 2015  </a:t>
            </a:r>
          </a:p>
        </p:txBody>
      </p:sp>
      <p:sp>
        <p:nvSpPr>
          <p:cNvPr id="6" name="Rectángulo 5"/>
          <p:cNvSpPr/>
          <p:nvPr/>
        </p:nvSpPr>
        <p:spPr>
          <a:xfrm>
            <a:off x="3001992" y="2985970"/>
            <a:ext cx="6452560" cy="846386"/>
          </a:xfrm>
          <a:prstGeom prst="rect">
            <a:avLst/>
          </a:prstGeom>
        </p:spPr>
        <p:txBody>
          <a:bodyPr wrap="square">
            <a:spAutoFit/>
          </a:bodyPr>
          <a:lstStyle/>
          <a:p>
            <a:r>
              <a:rPr lang="es-ES" sz="4900" b="1" dirty="0">
                <a:solidFill>
                  <a:srgbClr val="7030A0"/>
                </a:solidFill>
              </a:rPr>
              <a:t>OBRAS POR </a:t>
            </a:r>
            <a:r>
              <a:rPr lang="es-ES" sz="4900" b="1" dirty="0" smtClean="0">
                <a:solidFill>
                  <a:srgbClr val="7030A0"/>
                </a:solidFill>
              </a:rPr>
              <a:t>IMPUESTOS </a:t>
            </a:r>
            <a:endParaRPr lang="es-ES" sz="4900" b="1" dirty="0">
              <a:solidFill>
                <a:srgbClr val="7030A0"/>
              </a:solidFill>
            </a:endParaRPr>
          </a:p>
        </p:txBody>
      </p:sp>
      <p:pic>
        <p:nvPicPr>
          <p:cNvPr id="4" name="Imagen 3"/>
          <p:cNvPicPr>
            <a:picLocks noChangeAspect="1"/>
          </p:cNvPicPr>
          <p:nvPr/>
        </p:nvPicPr>
        <p:blipFill rotWithShape="1">
          <a:blip r:embed="rId2"/>
          <a:srcRect l="4301" t="37984" r="50287" b="18469"/>
          <a:stretch/>
        </p:blipFill>
        <p:spPr>
          <a:xfrm>
            <a:off x="1" y="1"/>
            <a:ext cx="3602181" cy="2883092"/>
          </a:xfrm>
          <a:prstGeom prst="rect">
            <a:avLst/>
          </a:prstGeom>
        </p:spPr>
      </p:pic>
      <p:pic>
        <p:nvPicPr>
          <p:cNvPr id="5" name="Imagen 4"/>
          <p:cNvPicPr>
            <a:picLocks noChangeAspect="1"/>
          </p:cNvPicPr>
          <p:nvPr/>
        </p:nvPicPr>
        <p:blipFill rotWithShape="1">
          <a:blip r:embed="rId3"/>
          <a:srcRect l="3562" t="13640" r="40013" b="8431"/>
          <a:stretch/>
        </p:blipFill>
        <p:spPr>
          <a:xfrm>
            <a:off x="8810513" y="0"/>
            <a:ext cx="3381487" cy="2883093"/>
          </a:xfrm>
          <a:prstGeom prst="rect">
            <a:avLst/>
          </a:prstGeom>
        </p:spPr>
      </p:pic>
      <p:pic>
        <p:nvPicPr>
          <p:cNvPr id="8" name="Imagen 7"/>
          <p:cNvPicPr>
            <a:picLocks noChangeAspect="1"/>
          </p:cNvPicPr>
          <p:nvPr/>
        </p:nvPicPr>
        <p:blipFill rotWithShape="1">
          <a:blip r:embed="rId4"/>
          <a:srcRect l="14653" t="39867" r="7777" b="22737"/>
          <a:stretch/>
        </p:blipFill>
        <p:spPr>
          <a:xfrm>
            <a:off x="3602182" y="0"/>
            <a:ext cx="5223163" cy="2883093"/>
          </a:xfrm>
          <a:prstGeom prst="rect">
            <a:avLst/>
          </a:prstGeom>
        </p:spPr>
      </p:pic>
    </p:spTree>
    <p:extLst>
      <p:ext uri="{BB962C8B-B14F-4D97-AF65-F5344CB8AC3E}">
        <p14:creationId xmlns:p14="http://schemas.microsoft.com/office/powerpoint/2010/main" val="13197855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45721" y="2284724"/>
            <a:ext cx="9903124" cy="3108543"/>
          </a:xfrm>
          <a:prstGeom prst="rect">
            <a:avLst/>
          </a:prstGeom>
        </p:spPr>
        <p:txBody>
          <a:bodyPr wrap="square">
            <a:spAutoFit/>
          </a:bodyPr>
          <a:lstStyle/>
          <a:p>
            <a:pPr algn="ctr"/>
            <a:endParaRPr lang="es-ES" sz="2800" dirty="0" smtClean="0"/>
          </a:p>
          <a:p>
            <a:pPr algn="ctr"/>
            <a:endParaRPr lang="es-ES" sz="2800" dirty="0" smtClean="0"/>
          </a:p>
          <a:p>
            <a:pPr algn="ctr"/>
            <a:r>
              <a:rPr lang="es-ES" sz="2800" dirty="0" smtClean="0">
                <a:solidFill>
                  <a:srgbClr val="7030A0"/>
                </a:solidFill>
              </a:rPr>
              <a:t>OBRAS </a:t>
            </a:r>
            <a:r>
              <a:rPr lang="es-ES" sz="2800" dirty="0">
                <a:solidFill>
                  <a:srgbClr val="7030A0"/>
                </a:solidFill>
              </a:rPr>
              <a:t>POR IMPUESTOS- </a:t>
            </a:r>
            <a:r>
              <a:rPr lang="es-ES" sz="2800" dirty="0" smtClean="0">
                <a:solidFill>
                  <a:srgbClr val="7030A0"/>
                </a:solidFill>
              </a:rPr>
              <a:t>LEY </a:t>
            </a:r>
            <a:r>
              <a:rPr lang="es-ES" sz="2800" dirty="0">
                <a:solidFill>
                  <a:srgbClr val="7030A0"/>
                </a:solidFill>
              </a:rPr>
              <a:t>N° 29230 – </a:t>
            </a:r>
          </a:p>
          <a:p>
            <a:pPr algn="ctr"/>
            <a:r>
              <a:rPr lang="es-ES" sz="2800" dirty="0" smtClean="0">
                <a:solidFill>
                  <a:srgbClr val="7030A0"/>
                </a:solidFill>
              </a:rPr>
              <a:t>EJECUCIÓN </a:t>
            </a:r>
            <a:r>
              <a:rPr lang="es-ES" sz="2800" dirty="0">
                <a:solidFill>
                  <a:srgbClr val="7030A0"/>
                </a:solidFill>
              </a:rPr>
              <a:t>DE OBRAS DE INFRAESTRUCTURA </a:t>
            </a:r>
            <a:r>
              <a:rPr lang="es-ES" sz="2800" dirty="0" smtClean="0">
                <a:solidFill>
                  <a:srgbClr val="7030A0"/>
                </a:solidFill>
              </a:rPr>
              <a:t>PÚBLICA </a:t>
            </a:r>
            <a:r>
              <a:rPr lang="es-ES" sz="2800" dirty="0">
                <a:solidFill>
                  <a:srgbClr val="7030A0"/>
                </a:solidFill>
              </a:rPr>
              <a:t>PRIORITARIA EN TODO EL </a:t>
            </a:r>
            <a:r>
              <a:rPr lang="es-ES" sz="2800" dirty="0" smtClean="0">
                <a:solidFill>
                  <a:srgbClr val="7030A0"/>
                </a:solidFill>
              </a:rPr>
              <a:t>PAÍS </a:t>
            </a:r>
            <a:r>
              <a:rPr lang="es-ES" sz="2800" dirty="0">
                <a:solidFill>
                  <a:srgbClr val="7030A0"/>
                </a:solidFill>
              </a:rPr>
              <a:t>CON </a:t>
            </a:r>
            <a:r>
              <a:rPr lang="es-ES" sz="2800" dirty="0" smtClean="0">
                <a:solidFill>
                  <a:srgbClr val="7030A0"/>
                </a:solidFill>
              </a:rPr>
              <a:t>EL </a:t>
            </a:r>
            <a:r>
              <a:rPr lang="es-ES" sz="2800" dirty="0">
                <a:solidFill>
                  <a:srgbClr val="7030A0"/>
                </a:solidFill>
              </a:rPr>
              <a:t>FINANCIAMIENTO </a:t>
            </a:r>
            <a:endParaRPr lang="es-ES" sz="2800" dirty="0" smtClean="0">
              <a:solidFill>
                <a:srgbClr val="7030A0"/>
              </a:solidFill>
            </a:endParaRPr>
          </a:p>
          <a:p>
            <a:pPr algn="ctr"/>
            <a:r>
              <a:rPr lang="es-ES" sz="2800" dirty="0" smtClean="0">
                <a:solidFill>
                  <a:srgbClr val="7030A0"/>
                </a:solidFill>
              </a:rPr>
              <a:t>DE </a:t>
            </a:r>
            <a:r>
              <a:rPr lang="es-ES" sz="2800" dirty="0">
                <a:solidFill>
                  <a:srgbClr val="7030A0"/>
                </a:solidFill>
              </a:rPr>
              <a:t>LA EMPRESA PRIVADA CON CARGO A SU IMPUESTO A </a:t>
            </a:r>
            <a:endParaRPr lang="es-ES" sz="2800" dirty="0" smtClean="0">
              <a:solidFill>
                <a:srgbClr val="7030A0"/>
              </a:solidFill>
            </a:endParaRPr>
          </a:p>
          <a:p>
            <a:pPr algn="ctr"/>
            <a:r>
              <a:rPr lang="es-ES" sz="2800" dirty="0" smtClean="0">
                <a:solidFill>
                  <a:srgbClr val="7030A0"/>
                </a:solidFill>
              </a:rPr>
              <a:t>LA </a:t>
            </a:r>
            <a:r>
              <a:rPr lang="es-ES" sz="2800" dirty="0">
                <a:solidFill>
                  <a:srgbClr val="7030A0"/>
                </a:solidFill>
              </a:rPr>
              <a:t>RENTA </a:t>
            </a:r>
            <a:r>
              <a:rPr lang="es-ES" sz="2800" dirty="0" smtClean="0">
                <a:solidFill>
                  <a:srgbClr val="7030A0"/>
                </a:solidFill>
              </a:rPr>
              <a:t>DE TERCERA CATEGORÍA     </a:t>
            </a:r>
            <a:endParaRPr lang="es-ES" sz="2800" dirty="0">
              <a:solidFill>
                <a:srgbClr val="7030A0"/>
              </a:solidFill>
            </a:endParaRPr>
          </a:p>
        </p:txBody>
      </p:sp>
      <p:pic>
        <p:nvPicPr>
          <p:cNvPr id="3" name="Imagen 2"/>
          <p:cNvPicPr>
            <a:picLocks noChangeAspect="1"/>
          </p:cNvPicPr>
          <p:nvPr/>
        </p:nvPicPr>
        <p:blipFill rotWithShape="1">
          <a:blip r:embed="rId2"/>
          <a:srcRect l="4301" t="37984" r="50287" b="18469"/>
          <a:stretch/>
        </p:blipFill>
        <p:spPr>
          <a:xfrm>
            <a:off x="0" y="0"/>
            <a:ext cx="3435927" cy="2521527"/>
          </a:xfrm>
          <a:prstGeom prst="rect">
            <a:avLst/>
          </a:prstGeom>
        </p:spPr>
      </p:pic>
      <p:pic>
        <p:nvPicPr>
          <p:cNvPr id="4" name="Imagen 3"/>
          <p:cNvPicPr>
            <a:picLocks noChangeAspect="1"/>
          </p:cNvPicPr>
          <p:nvPr/>
        </p:nvPicPr>
        <p:blipFill rotWithShape="1">
          <a:blip r:embed="rId3"/>
          <a:srcRect l="3562" t="13640" r="40013" b="8431"/>
          <a:stretch/>
        </p:blipFill>
        <p:spPr>
          <a:xfrm>
            <a:off x="8617527" y="0"/>
            <a:ext cx="3574473" cy="2521527"/>
          </a:xfrm>
          <a:prstGeom prst="rect">
            <a:avLst/>
          </a:prstGeom>
        </p:spPr>
      </p:pic>
      <p:pic>
        <p:nvPicPr>
          <p:cNvPr id="5" name="Imagen 4"/>
          <p:cNvPicPr>
            <a:picLocks noChangeAspect="1"/>
          </p:cNvPicPr>
          <p:nvPr/>
        </p:nvPicPr>
        <p:blipFill rotWithShape="1">
          <a:blip r:embed="rId4"/>
          <a:srcRect l="14653" t="39867" r="7777" b="22737"/>
          <a:stretch/>
        </p:blipFill>
        <p:spPr>
          <a:xfrm>
            <a:off x="3435928" y="0"/>
            <a:ext cx="5278582" cy="2521527"/>
          </a:xfrm>
          <a:prstGeom prst="rect">
            <a:avLst/>
          </a:prstGeom>
        </p:spPr>
      </p:pic>
    </p:spTree>
    <p:extLst>
      <p:ext uri="{BB962C8B-B14F-4D97-AF65-F5344CB8AC3E}">
        <p14:creationId xmlns:p14="http://schemas.microsoft.com/office/powerpoint/2010/main" val="40270198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2926" y="1006227"/>
            <a:ext cx="11470106" cy="5124480"/>
          </a:xfrm>
          <a:prstGeom prst="rect">
            <a:avLst/>
          </a:prstGeom>
        </p:spPr>
        <p:txBody>
          <a:bodyPr wrap="square">
            <a:spAutoFit/>
          </a:bodyPr>
          <a:lstStyle/>
          <a:p>
            <a:pPr algn="just">
              <a:spcBef>
                <a:spcPts val="900"/>
              </a:spcBef>
            </a:pPr>
            <a:r>
              <a:rPr lang="es-ES" sz="3200" b="1" u="sng" dirty="0">
                <a:solidFill>
                  <a:srgbClr val="7030A0"/>
                </a:solidFill>
                <a:latin typeface="Arial Narrow" panose="020B0606020202030204" pitchFamily="34" charset="0"/>
                <a:ea typeface="Times New Roman" panose="02020603050405020304" pitchFamily="18" charset="0"/>
                <a:cs typeface="Arial" panose="020B0604020202020204" pitchFamily="34" charset="0"/>
              </a:rPr>
              <a:t>Definición</a:t>
            </a:r>
            <a:r>
              <a:rPr lang="es-ES" sz="3200" b="1" dirty="0">
                <a:solidFill>
                  <a:srgbClr val="CC0000"/>
                </a:solidFill>
                <a:latin typeface="Arial Narrow" panose="020B0606020202030204" pitchFamily="34" charset="0"/>
                <a:ea typeface="Times New Roman" panose="02020603050405020304" pitchFamily="18" charset="0"/>
                <a:cs typeface="Arial" panose="020B0604020202020204" pitchFamily="34" charset="0"/>
              </a:rPr>
              <a:t>: </a:t>
            </a:r>
            <a:endParaRPr lang="es-PE" sz="3200" b="1" dirty="0">
              <a:solidFill>
                <a:srgbClr val="CC0000"/>
              </a:solidFill>
              <a:latin typeface="Arial Narrow" panose="020B0606020202030204" pitchFamily="34" charset="0"/>
              <a:ea typeface="PMingLiU" panose="02020500000000000000" pitchFamily="18" charset="-120"/>
              <a:cs typeface="Arial" panose="020B0604020202020204" pitchFamily="34" charset="0"/>
            </a:endParaRPr>
          </a:p>
          <a:p>
            <a:pPr algn="just">
              <a:spcBef>
                <a:spcPts val="900"/>
              </a:spcBef>
            </a:pPr>
            <a:r>
              <a:rPr lang="es-ES" sz="2800" dirty="0">
                <a:latin typeface="Arial Narrow" panose="020B0606020202030204" pitchFamily="34" charset="0"/>
                <a:ea typeface="Times New Roman" panose="02020603050405020304" pitchFamily="18" charset="0"/>
                <a:cs typeface="Arial" panose="020B0604020202020204" pitchFamily="34" charset="0"/>
              </a:rPr>
              <a:t>La Ley N° 29230, llamada “Ley de Obras por Impuestos”, es una norma expedida por el Gobierno peruano que busca acelerar la ejecución de obras de infraestructura pública prioritarias en todo el país.</a:t>
            </a:r>
            <a:endParaRPr lang="es-PE" sz="2800" dirty="0">
              <a:latin typeface="Arial Narrow" panose="020B0606020202030204" pitchFamily="34" charset="0"/>
              <a:ea typeface="PMingLiU" panose="02020500000000000000" pitchFamily="18" charset="-120"/>
              <a:cs typeface="Arial" panose="020B0604020202020204" pitchFamily="34" charset="0"/>
            </a:endParaRPr>
          </a:p>
          <a:p>
            <a:pPr algn="just">
              <a:spcBef>
                <a:spcPts val="900"/>
              </a:spcBef>
            </a:pPr>
            <a:r>
              <a:rPr lang="es-ES" sz="2800" dirty="0">
                <a:latin typeface="Arial Narrow" panose="020B0606020202030204" pitchFamily="34" charset="0"/>
                <a:ea typeface="Times New Roman" panose="02020603050405020304" pitchFamily="18" charset="0"/>
                <a:cs typeface="Arial" panose="020B0604020202020204" pitchFamily="34" charset="0"/>
              </a:rPr>
              <a:t>La Ley permite a una empresa privada, en forma individual o en consorcio, financiar y ejecutar proyectos públicos elegidos por los Gobiernos Regionales, Gobiernos Locales y Universidades Públicas para luego, con cargo a su impuesto a la renta de </a:t>
            </a:r>
            <a:r>
              <a:rPr lang="es-ES" sz="2800" dirty="0" smtClean="0">
                <a:latin typeface="Arial Narrow" panose="020B0606020202030204" pitchFamily="34" charset="0"/>
                <a:ea typeface="Times New Roman" panose="02020603050405020304" pitchFamily="18" charset="0"/>
                <a:cs typeface="Arial" panose="020B0604020202020204" pitchFamily="34" charset="0"/>
              </a:rPr>
              <a:t>tercera </a:t>
            </a:r>
            <a:r>
              <a:rPr lang="es-ES" sz="2800" dirty="0">
                <a:latin typeface="Arial Narrow" panose="020B0606020202030204" pitchFamily="34" charset="0"/>
                <a:ea typeface="Times New Roman" panose="02020603050405020304" pitchFamily="18" charset="0"/>
                <a:cs typeface="Arial" panose="020B0604020202020204" pitchFamily="34" charset="0"/>
              </a:rPr>
              <a:t>categoría, recuperar el monto total de la inversión. A su vez, los Gobiernos Regionales, Gobierno Locales y Universidades Públicas pagan el financiamiento SIN INTERESES a cuenta de sus recursos de canon, </a:t>
            </a:r>
            <a:r>
              <a:rPr lang="es-ES" sz="2800" dirty="0" smtClean="0">
                <a:latin typeface="Arial Narrow" panose="020B0606020202030204" pitchFamily="34" charset="0"/>
                <a:ea typeface="Times New Roman" panose="02020603050405020304" pitchFamily="18" charset="0"/>
                <a:cs typeface="Arial" panose="020B0604020202020204" pitchFamily="34" charset="0"/>
              </a:rPr>
              <a:t>sobre canon, </a:t>
            </a:r>
            <a:r>
              <a:rPr lang="es-ES" sz="2800" dirty="0">
                <a:latin typeface="Arial Narrow" panose="020B0606020202030204" pitchFamily="34" charset="0"/>
                <a:ea typeface="Times New Roman" panose="02020603050405020304" pitchFamily="18" charset="0"/>
                <a:cs typeface="Arial" panose="020B0604020202020204" pitchFamily="34" charset="0"/>
              </a:rPr>
              <a:t>regalías, rentas de aduana y participaciones, hasta diez años después de culminada la obra. </a:t>
            </a:r>
            <a:endParaRPr lang="es-PE" sz="2800" dirty="0">
              <a:latin typeface="Arial Narrow" panose="020B0606020202030204" pitchFamily="34" charset="0"/>
              <a:ea typeface="PMingLiU" panose="02020500000000000000" pitchFamily="18" charset="-120"/>
              <a:cs typeface="Arial" panose="020B0604020202020204" pitchFamily="34" charset="0"/>
            </a:endParaRPr>
          </a:p>
        </p:txBody>
      </p:sp>
      <p:sp>
        <p:nvSpPr>
          <p:cNvPr id="3" name="Rectángulo 2"/>
          <p:cNvSpPr/>
          <p:nvPr/>
        </p:nvSpPr>
        <p:spPr>
          <a:xfrm>
            <a:off x="2512256" y="0"/>
            <a:ext cx="7103317" cy="1077218"/>
          </a:xfrm>
          <a:prstGeom prst="rect">
            <a:avLst/>
          </a:prstGeom>
        </p:spPr>
        <p:txBody>
          <a:bodyPr wrap="square">
            <a:spAutoFit/>
          </a:bodyPr>
          <a:lstStyle/>
          <a:p>
            <a:pPr algn="ctr">
              <a:spcBef>
                <a:spcPts val="900"/>
              </a:spcBef>
            </a:pPr>
            <a:r>
              <a:rPr lang="es-ES" sz="3200" b="1" u="sng" dirty="0">
                <a:solidFill>
                  <a:srgbClr val="7030A0"/>
                </a:solidFill>
                <a:latin typeface="Arial Narrow" panose="020B0606020202030204" pitchFamily="34" charset="0"/>
                <a:ea typeface="Times New Roman" panose="02020603050405020304" pitchFamily="18" charset="0"/>
                <a:cs typeface="Arial" panose="020B0604020202020204" pitchFamily="34" charset="0"/>
              </a:rPr>
              <a:t>LEY N° 29230 LEY DE OBRAS POR IMPUESTOS</a:t>
            </a:r>
            <a:endParaRPr lang="es-PE" sz="3200" b="1"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spTree>
    <p:extLst>
      <p:ext uri="{BB962C8B-B14F-4D97-AF65-F5344CB8AC3E}">
        <p14:creationId xmlns:p14="http://schemas.microsoft.com/office/powerpoint/2010/main" val="813707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2715" y="1462856"/>
            <a:ext cx="11742821" cy="5132174"/>
          </a:xfrm>
          <a:prstGeom prst="rect">
            <a:avLst/>
          </a:prstGeom>
        </p:spPr>
        <p:txBody>
          <a:bodyPr wrap="square">
            <a:spAutoFit/>
          </a:bodyPr>
          <a:lstStyle/>
          <a:p>
            <a:pPr algn="just">
              <a:spcBef>
                <a:spcPts val="900"/>
              </a:spcBef>
            </a:pPr>
            <a:r>
              <a:rPr lang="es-ES" sz="3200" dirty="0">
                <a:solidFill>
                  <a:srgbClr val="333333"/>
                </a:solidFill>
                <a:latin typeface="Arial Narrow" panose="020B0606020202030204" pitchFamily="34" charset="0"/>
                <a:ea typeface="Times New Roman" panose="02020603050405020304" pitchFamily="18" charset="0"/>
              </a:rPr>
              <a:t>Desde el 2008, año en el que fue promulgada la Ley, se han promovido una serie de obras dentro de infraestructura pública básica como redes de agua y desagüe, vías, centros de salud, entre otras.</a:t>
            </a:r>
            <a:endParaRPr lang="es-PE" sz="3200" dirty="0">
              <a:latin typeface="Arial Narrow" panose="020B0606020202030204" pitchFamily="34" charset="0"/>
              <a:ea typeface="Times New Roman" panose="02020603050405020304" pitchFamily="18" charset="0"/>
            </a:endParaRPr>
          </a:p>
          <a:p>
            <a:pPr algn="just">
              <a:spcBef>
                <a:spcPts val="900"/>
              </a:spcBef>
            </a:pPr>
            <a:r>
              <a:rPr lang="es-ES" sz="3200" dirty="0">
                <a:solidFill>
                  <a:srgbClr val="333333"/>
                </a:solidFill>
                <a:latin typeface="Arial Narrow" panose="020B0606020202030204" pitchFamily="34" charset="0"/>
                <a:ea typeface="Times New Roman" panose="02020603050405020304" pitchFamily="18" charset="0"/>
              </a:rPr>
              <a:t>Todas ellas se han ejecutado como parte de este nuevo modelo de participación del sector público y el sector privado, en donde todos ganan. Gana el Gobierno Regional o el Gobierno Local o la Universidad Pública ya que adelanta recursos financieros provenientes de los recursos determinados, ganan la empresa ya que asocia su imagen a grandes proyectos recuperando su inversión y gana la sociedad porque se beneficia con un proyecto ejecutado en menor tiempo.</a:t>
            </a:r>
            <a:endParaRPr lang="es-PE" sz="3200" dirty="0">
              <a:latin typeface="Arial Narrow" panose="020B0606020202030204" pitchFamily="34" charset="0"/>
              <a:ea typeface="Times New Roman" panose="02020603050405020304" pitchFamily="18" charset="0"/>
            </a:endParaRPr>
          </a:p>
        </p:txBody>
      </p:sp>
      <p:sp>
        <p:nvSpPr>
          <p:cNvPr id="3" name="Rectángulo 2"/>
          <p:cNvSpPr/>
          <p:nvPr/>
        </p:nvSpPr>
        <p:spPr>
          <a:xfrm>
            <a:off x="3019915" y="262527"/>
            <a:ext cx="5940000" cy="1200329"/>
          </a:xfrm>
          <a:prstGeom prst="rect">
            <a:avLst/>
          </a:prstGeom>
        </p:spPr>
        <p:txBody>
          <a:bodyPr>
            <a:spAutoFit/>
          </a:bodyPr>
          <a:lstStyle/>
          <a:p>
            <a:pPr algn="ctr">
              <a:spcBef>
                <a:spcPts val="900"/>
              </a:spcBef>
            </a:pPr>
            <a:r>
              <a:rPr lang="es-ES" sz="3600" b="1" u="sng" dirty="0">
                <a:solidFill>
                  <a:srgbClr val="7030A0"/>
                </a:solidFill>
                <a:latin typeface="Arial Narrow" panose="020B0606020202030204" pitchFamily="34" charset="0"/>
                <a:ea typeface="Times New Roman" panose="02020603050405020304" pitchFamily="18" charset="0"/>
                <a:cs typeface="Arial" panose="020B0604020202020204" pitchFamily="34" charset="0"/>
              </a:rPr>
              <a:t>BENEFICIOS DE LA LEY N° 29230</a:t>
            </a:r>
            <a:endParaRPr lang="es-PE" sz="3600" b="1" u="sng" dirty="0">
              <a:solidFill>
                <a:srgbClr val="7030A0"/>
              </a:solidFill>
              <a:latin typeface="Arial Narrow" panose="020B0606020202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017614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724881414"/>
              </p:ext>
            </p:extLst>
          </p:nvPr>
        </p:nvGraphicFramePr>
        <p:xfrm>
          <a:off x="962525" y="764704"/>
          <a:ext cx="10202779" cy="56200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9098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30928" y="2140766"/>
            <a:ext cx="8783782" cy="1384995"/>
          </a:xfrm>
          <a:prstGeom prst="rect">
            <a:avLst/>
          </a:prstGeom>
        </p:spPr>
        <p:txBody>
          <a:bodyPr wrap="square">
            <a:spAutoFit/>
          </a:bodyPr>
          <a:lstStyle/>
          <a:p>
            <a:pPr algn="ctr"/>
            <a:endParaRPr lang="es-ES" sz="2800" dirty="0" smtClean="0">
              <a:solidFill>
                <a:srgbClr val="7030A0"/>
              </a:solidFill>
            </a:endParaRPr>
          </a:p>
          <a:p>
            <a:pPr algn="ctr"/>
            <a:r>
              <a:rPr lang="es-ES" sz="2800" dirty="0" smtClean="0">
                <a:solidFill>
                  <a:srgbClr val="7030A0"/>
                </a:solidFill>
              </a:rPr>
              <a:t>ASOCIACIONES </a:t>
            </a:r>
            <a:r>
              <a:rPr lang="es-ES" sz="2800" dirty="0">
                <a:solidFill>
                  <a:srgbClr val="7030A0"/>
                </a:solidFill>
              </a:rPr>
              <a:t>PUBLICO </a:t>
            </a:r>
            <a:r>
              <a:rPr lang="es-ES" sz="2800" dirty="0" smtClean="0">
                <a:solidFill>
                  <a:srgbClr val="7030A0"/>
                </a:solidFill>
              </a:rPr>
              <a:t>PRIVADAS </a:t>
            </a:r>
            <a:endParaRPr lang="es-ES" sz="2800" dirty="0">
              <a:solidFill>
                <a:srgbClr val="7030A0"/>
              </a:solidFill>
            </a:endParaRPr>
          </a:p>
          <a:p>
            <a:pPr algn="ctr"/>
            <a:r>
              <a:rPr lang="es-ES" sz="2800" dirty="0">
                <a:solidFill>
                  <a:srgbClr val="7030A0"/>
                </a:solidFill>
              </a:rPr>
              <a:t>D.LEG. N° 1012</a:t>
            </a:r>
          </a:p>
        </p:txBody>
      </p:sp>
      <p:sp>
        <p:nvSpPr>
          <p:cNvPr id="3" name="CuadroTexto 2"/>
          <p:cNvSpPr txBox="1"/>
          <p:nvPr/>
        </p:nvSpPr>
        <p:spPr>
          <a:xfrm>
            <a:off x="360219" y="3525762"/>
            <a:ext cx="11125200" cy="2677656"/>
          </a:xfrm>
          <a:prstGeom prst="rect">
            <a:avLst/>
          </a:prstGeom>
          <a:noFill/>
        </p:spPr>
        <p:txBody>
          <a:bodyPr wrap="square" rtlCol="0">
            <a:spAutoFit/>
          </a:bodyPr>
          <a:lstStyle/>
          <a:p>
            <a:r>
              <a:rPr lang="es-ES" sz="2800" b="1" dirty="0" smtClean="0">
                <a:solidFill>
                  <a:srgbClr val="7030A0"/>
                </a:solidFill>
              </a:rPr>
              <a:t>OBJETO </a:t>
            </a:r>
          </a:p>
          <a:p>
            <a:pPr algn="just"/>
            <a:r>
              <a:rPr lang="es-ES" sz="2800" dirty="0" smtClean="0"/>
              <a:t>El presente decreto legislativo tiene por objeto establecer los principios, procesos y atribuciones del sector público para la evaluación, implementación y operación de infraestructura pública o la prestación de servicios públicos, con participación del sector privado, así como establecer el marco general aplicable a las iniciativas privadas.      </a:t>
            </a:r>
            <a:endParaRPr lang="es-ES"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269673" cy="2189018"/>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9674" y="0"/>
            <a:ext cx="3061853" cy="2189020"/>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1528" y="0"/>
            <a:ext cx="3034146" cy="2189019"/>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65673" y="0"/>
            <a:ext cx="2826326" cy="2189019"/>
          </a:xfrm>
          <a:prstGeom prst="rect">
            <a:avLst/>
          </a:prstGeom>
        </p:spPr>
      </p:pic>
    </p:spTree>
    <p:extLst>
      <p:ext uri="{BB962C8B-B14F-4D97-AF65-F5344CB8AC3E}">
        <p14:creationId xmlns:p14="http://schemas.microsoft.com/office/powerpoint/2010/main" val="19178661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66535" y="1845401"/>
            <a:ext cx="10764253" cy="4639732"/>
          </a:xfrm>
          <a:prstGeom prst="rect">
            <a:avLst/>
          </a:prstGeom>
        </p:spPr>
        <p:txBody>
          <a:bodyPr wrap="square">
            <a:spAutoFit/>
          </a:bodyPr>
          <a:lstStyle/>
          <a:p>
            <a:pPr algn="just">
              <a:spcBef>
                <a:spcPts val="900"/>
              </a:spcBef>
            </a:pPr>
            <a:r>
              <a:rPr lang="es-ES" sz="3200" dirty="0">
                <a:latin typeface="Arial Narrow" panose="020B0606020202030204" pitchFamily="34" charset="0"/>
                <a:ea typeface="Times New Roman" panose="02020603050405020304" pitchFamily="18" charset="0"/>
                <a:cs typeface="Arial" panose="020B0604020202020204" pitchFamily="34" charset="0"/>
              </a:rPr>
              <a:t>En los primeros seis meses del año, </a:t>
            </a:r>
            <a:r>
              <a:rPr lang="es-ES" sz="3200" dirty="0" smtClean="0">
                <a:latin typeface="Arial Narrow" panose="020B0606020202030204" pitchFamily="34" charset="0"/>
                <a:ea typeface="Times New Roman" panose="02020603050405020304" pitchFamily="18" charset="0"/>
                <a:cs typeface="Arial" panose="020B0604020202020204" pitchFamily="34" charset="0"/>
              </a:rPr>
              <a:t>Pro Inversión </a:t>
            </a:r>
            <a:r>
              <a:rPr lang="es-ES" sz="3200" dirty="0">
                <a:latin typeface="Arial Narrow" panose="020B0606020202030204" pitchFamily="34" charset="0"/>
                <a:ea typeface="Times New Roman" panose="02020603050405020304" pitchFamily="18" charset="0"/>
                <a:cs typeface="Arial" panose="020B0604020202020204" pitchFamily="34" charset="0"/>
              </a:rPr>
              <a:t>superó el 70 % de la meta anual estimada para el 2014.</a:t>
            </a:r>
            <a:endParaRPr lang="es-PE" sz="3200" dirty="0">
              <a:latin typeface="Arial Narrow" panose="020B0606020202030204" pitchFamily="34" charset="0"/>
              <a:ea typeface="PMingLiU" panose="02020500000000000000" pitchFamily="18" charset="-120"/>
              <a:cs typeface="Arial" panose="020B0604020202020204" pitchFamily="34" charset="0"/>
            </a:endParaRPr>
          </a:p>
          <a:p>
            <a:pPr algn="just">
              <a:spcBef>
                <a:spcPts val="900"/>
              </a:spcBef>
            </a:pPr>
            <a:r>
              <a:rPr lang="es-ES" sz="3200" dirty="0">
                <a:latin typeface="Arial Narrow" panose="020B0606020202030204" pitchFamily="34" charset="0"/>
                <a:ea typeface="Times New Roman" panose="02020603050405020304" pitchFamily="18" charset="0"/>
              </a:rPr>
              <a:t>13 nuevas empresas se sumaron a la aplicación del mecanismo. Más de 7 millones de personas son las beneficiadas en todo el país. Los proyectos adjudicados que destacan en este periodo son el Hospital César Vallejo en La Libertad con S</a:t>
            </a:r>
            <a:r>
              <a:rPr lang="es-ES" sz="3200" dirty="0" smtClean="0">
                <a:latin typeface="Arial Narrow" panose="020B0606020202030204" pitchFamily="34" charset="0"/>
                <a:ea typeface="Times New Roman" panose="02020603050405020304" pitchFamily="18" charset="0"/>
              </a:rPr>
              <a:t>/. 36.1 </a:t>
            </a:r>
            <a:r>
              <a:rPr lang="es-ES" sz="3200" dirty="0">
                <a:latin typeface="Arial Narrow" panose="020B0606020202030204" pitchFamily="34" charset="0"/>
                <a:ea typeface="Times New Roman" panose="02020603050405020304" pitchFamily="18" charset="0"/>
              </a:rPr>
              <a:t>millones y la Carretera </a:t>
            </a:r>
            <a:r>
              <a:rPr lang="es-ES" sz="3200" dirty="0" err="1">
                <a:latin typeface="Arial Narrow" panose="020B0606020202030204" pitchFamily="34" charset="0"/>
                <a:ea typeface="Times New Roman" panose="02020603050405020304" pitchFamily="18" charset="0"/>
              </a:rPr>
              <a:t>Ilabaya</a:t>
            </a:r>
            <a:r>
              <a:rPr lang="es-ES" sz="3200" dirty="0">
                <a:latin typeface="Arial Narrow" panose="020B0606020202030204" pitchFamily="34" charset="0"/>
                <a:ea typeface="Times New Roman" panose="02020603050405020304" pitchFamily="18" charset="0"/>
              </a:rPr>
              <a:t> – </a:t>
            </a:r>
            <a:r>
              <a:rPr lang="es-ES" sz="3200" dirty="0" err="1">
                <a:latin typeface="Arial Narrow" panose="020B0606020202030204" pitchFamily="34" charset="0"/>
                <a:ea typeface="Times New Roman" panose="02020603050405020304" pitchFamily="18" charset="0"/>
              </a:rPr>
              <a:t>Camilaca</a:t>
            </a:r>
            <a:r>
              <a:rPr lang="es-ES" sz="3200" dirty="0">
                <a:latin typeface="Arial Narrow" panose="020B0606020202030204" pitchFamily="34" charset="0"/>
                <a:ea typeface="Times New Roman" panose="02020603050405020304" pitchFamily="18" charset="0"/>
              </a:rPr>
              <a:t> en Tacna con S/.113.1 millones. </a:t>
            </a:r>
            <a:r>
              <a:rPr lang="es-ES" sz="3200" dirty="0" err="1">
                <a:latin typeface="Arial Narrow" panose="020B0606020202030204" pitchFamily="34" charset="0"/>
                <a:ea typeface="Times New Roman" panose="02020603050405020304" pitchFamily="18" charset="0"/>
              </a:rPr>
              <a:t>ProInversión</a:t>
            </a:r>
            <a:r>
              <a:rPr lang="es-ES" sz="3200" dirty="0">
                <a:latin typeface="Arial Narrow" panose="020B0606020202030204" pitchFamily="34" charset="0"/>
                <a:ea typeface="Times New Roman" panose="02020603050405020304" pitchFamily="18" charset="0"/>
              </a:rPr>
              <a:t> estima que a finales de julio de 2014, la inversión comprometida será similar a la lograda en todo el año 2013.</a:t>
            </a:r>
            <a:endParaRPr lang="es-PE" sz="3200" dirty="0">
              <a:latin typeface="Arial Narrow" panose="020B0606020202030204" pitchFamily="34" charset="0"/>
            </a:endParaRPr>
          </a:p>
        </p:txBody>
      </p:sp>
      <p:sp>
        <p:nvSpPr>
          <p:cNvPr id="3" name="Rectángulo 2"/>
          <p:cNvSpPr/>
          <p:nvPr/>
        </p:nvSpPr>
        <p:spPr>
          <a:xfrm>
            <a:off x="2495599" y="171510"/>
            <a:ext cx="8557411" cy="1384995"/>
          </a:xfrm>
          <a:prstGeom prst="rect">
            <a:avLst/>
          </a:prstGeom>
        </p:spPr>
        <p:txBody>
          <a:bodyPr wrap="square">
            <a:spAutoFit/>
          </a:bodyPr>
          <a:lstStyle/>
          <a:p>
            <a:pPr algn="ctr">
              <a:spcBef>
                <a:spcPts val="900"/>
              </a:spcBef>
            </a:pPr>
            <a:r>
              <a:rPr lang="es-ES" sz="2800" b="1" dirty="0">
                <a:solidFill>
                  <a:srgbClr val="7030A0"/>
                </a:solidFill>
                <a:latin typeface="Arial Narrow" panose="020B0606020202030204" pitchFamily="34" charset="0"/>
                <a:ea typeface="Times New Roman" panose="02020603050405020304" pitchFamily="18" charset="0"/>
                <a:cs typeface="Arial" panose="020B0604020202020204" pitchFamily="34" charset="0"/>
              </a:rPr>
              <a:t>PRIMER SEMESTRE DE 2014 CIERRA CON S/. 354.4 MILLONES EN COMPROMISOS DE INVERSIÓN EN OBRAS POR IMPUESTOS</a:t>
            </a:r>
            <a:endParaRPr lang="es-PE" sz="2800" b="1"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spTree>
    <p:extLst>
      <p:ext uri="{BB962C8B-B14F-4D97-AF65-F5344CB8AC3E}">
        <p14:creationId xmlns:p14="http://schemas.microsoft.com/office/powerpoint/2010/main" val="125741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p:nvPr/>
        </p:nvPicPr>
        <p:blipFill rotWithShape="1">
          <a:blip r:embed="rId2"/>
          <a:srcRect l="15698" t="14111" r="15334" b="39605"/>
          <a:stretch/>
        </p:blipFill>
        <p:spPr bwMode="auto">
          <a:xfrm>
            <a:off x="2135560" y="548680"/>
            <a:ext cx="7920880" cy="5400600"/>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90232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45694" y="1067249"/>
            <a:ext cx="11300611" cy="4947508"/>
          </a:xfrm>
          <a:prstGeom prst="rect">
            <a:avLst/>
          </a:prstGeom>
        </p:spPr>
        <p:txBody>
          <a:bodyPr wrap="square">
            <a:spAutoFit/>
          </a:bodyPr>
          <a:lstStyle/>
          <a:p>
            <a:pPr algn="just">
              <a:spcBef>
                <a:spcPts val="900"/>
              </a:spcBef>
            </a:pPr>
            <a:r>
              <a:rPr lang="es-PE" sz="2800" dirty="0">
                <a:latin typeface="Arial Narrow" panose="020B0606020202030204" pitchFamily="34" charset="0"/>
                <a:ea typeface="PMingLiU" panose="02020500000000000000" pitchFamily="18" charset="-120"/>
                <a:cs typeface="Arial" panose="020B0604020202020204" pitchFamily="34" charset="0"/>
              </a:rPr>
              <a:t>Es una forma de pago de impuesto a la renta por el que las empresas pueden optar (Ley N° 29230), y consiste en que en lugar de pagar en efectivo, el impuesto se paga a través de la ejecución de un proyecto de obra pública en una localidad municipal o regional, sin que el gobierno regional, gobierno local o universidad pública deban movilizar hoy fondos públicos.</a:t>
            </a:r>
          </a:p>
          <a:p>
            <a:pPr algn="just">
              <a:spcBef>
                <a:spcPts val="900"/>
              </a:spcBef>
            </a:pPr>
            <a:r>
              <a:rPr lang="es-PE" sz="2800" dirty="0">
                <a:latin typeface="Arial Narrow" panose="020B0606020202030204" pitchFamily="34" charset="0"/>
                <a:ea typeface="PMingLiU" panose="02020500000000000000" pitchFamily="18" charset="-120"/>
                <a:cs typeface="Arial" panose="020B0604020202020204" pitchFamily="34" charset="0"/>
              </a:rPr>
              <a:t>Así, la empresa privada</a:t>
            </a:r>
            <a:r>
              <a:rPr lang="es-PE" sz="2000" dirty="0">
                <a:latin typeface="Arial Narrow" panose="020B0606020202030204" pitchFamily="34" charset="0"/>
                <a:ea typeface="PMingLiU" panose="02020500000000000000" pitchFamily="18" charset="-120"/>
                <a:cs typeface="Arial" panose="020B0604020202020204" pitchFamily="34" charset="0"/>
              </a:rPr>
              <a:t> </a:t>
            </a:r>
            <a:r>
              <a:rPr lang="es-PE" sz="2800" dirty="0">
                <a:latin typeface="Arial Narrow" panose="020B0606020202030204" pitchFamily="34" charset="0"/>
                <a:ea typeface="PMingLiU" panose="02020500000000000000" pitchFamily="18" charset="-120"/>
                <a:cs typeface="Arial" panose="020B0604020202020204" pitchFamily="34" charset="0"/>
              </a:rPr>
              <a:t>financia la obra hoy con cargo al impuesto a la renta que deberá pagar el año fiscal siguiente a la SUNAT hasta por un 50%. Por su parte, los gobiernos regionales, gobiernos locales y universidades públicas se financian hoy y empiezan a pagar al año siguiente de terminada la obra y hasta por diez años sin intereses con cargo a sus recursos del canon, sobre-canon, regalías, rentas de aduana y participaciones.</a:t>
            </a:r>
          </a:p>
        </p:txBody>
      </p:sp>
      <p:sp>
        <p:nvSpPr>
          <p:cNvPr id="3" name="Rectángulo 2"/>
          <p:cNvSpPr/>
          <p:nvPr/>
        </p:nvSpPr>
        <p:spPr>
          <a:xfrm>
            <a:off x="2495600" y="0"/>
            <a:ext cx="7200800" cy="830997"/>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LAS OBRAS POR IMPUESTOS</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spTree>
    <p:extLst>
      <p:ext uri="{BB962C8B-B14F-4D97-AF65-F5344CB8AC3E}">
        <p14:creationId xmlns:p14="http://schemas.microsoft.com/office/powerpoint/2010/main" val="2223274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27016" y="2877651"/>
            <a:ext cx="10107257" cy="3883114"/>
          </a:xfrm>
          <a:prstGeom prst="rect">
            <a:avLst/>
          </a:prstGeom>
        </p:spPr>
        <p:txBody>
          <a:bodyPr wrap="square">
            <a:spAutoFit/>
          </a:bodyPr>
          <a:lstStyle/>
          <a:p>
            <a:pPr>
              <a:lnSpc>
                <a:spcPct val="107000"/>
              </a:lnSpc>
              <a:spcAft>
                <a:spcPts val="800"/>
              </a:spcAft>
            </a:pPr>
            <a:r>
              <a:rPr lang="es-ES" sz="2800" b="1" dirty="0">
                <a:solidFill>
                  <a:srgbClr val="7030A0"/>
                </a:solidFill>
                <a:ea typeface="Calibri" panose="020F0502020204030204" pitchFamily="34" charset="0"/>
                <a:cs typeface="Times New Roman" panose="02020603050405020304" pitchFamily="18" charset="0"/>
              </a:rPr>
              <a:t>FONIPREL</a:t>
            </a:r>
          </a:p>
          <a:p>
            <a:pPr algn="just">
              <a:lnSpc>
                <a:spcPct val="107000"/>
              </a:lnSpc>
              <a:spcAft>
                <a:spcPts val="800"/>
              </a:spcAft>
            </a:pPr>
            <a:r>
              <a:rPr lang="es-ES" sz="2800" dirty="0">
                <a:solidFill>
                  <a:srgbClr val="303030"/>
                </a:solidFill>
                <a:ea typeface="Calibri" panose="020F0502020204030204" pitchFamily="34" charset="0"/>
                <a:cs typeface="Times New Roman" panose="02020603050405020304" pitchFamily="18" charset="0"/>
              </a:rPr>
              <a:t>El Fondo de Promoción a la Inversión Pública Regional y Local (FONIPREL), es un fondo concursable, </a:t>
            </a:r>
            <a:r>
              <a:rPr lang="es-ES" sz="2800" b="1" dirty="0">
                <a:solidFill>
                  <a:srgbClr val="7030A0"/>
                </a:solidFill>
                <a:ea typeface="Calibri" panose="020F0502020204030204" pitchFamily="34" charset="0"/>
                <a:cs typeface="Times New Roman" panose="02020603050405020304" pitchFamily="18" charset="0"/>
              </a:rPr>
              <a:t>cuyo objetivo principal es cofinanciar Proyectos de Inversión Pública (PIP) y estudios de </a:t>
            </a:r>
            <a:r>
              <a:rPr lang="es-ES" sz="2800" b="1" dirty="0" smtClean="0">
                <a:solidFill>
                  <a:srgbClr val="7030A0"/>
                </a:solidFill>
                <a:ea typeface="Calibri" panose="020F0502020204030204" pitchFamily="34" charset="0"/>
                <a:cs typeface="Times New Roman" panose="02020603050405020304" pitchFamily="18" charset="0"/>
              </a:rPr>
              <a:t>pre inversión</a:t>
            </a:r>
            <a:r>
              <a:rPr lang="es-ES" sz="2800" dirty="0" smtClean="0">
                <a:solidFill>
                  <a:srgbClr val="7030A0"/>
                </a:solidFill>
                <a:ea typeface="Calibri" panose="020F0502020204030204" pitchFamily="34" charset="0"/>
                <a:cs typeface="Times New Roman" panose="02020603050405020304" pitchFamily="18" charset="0"/>
              </a:rPr>
              <a:t> </a:t>
            </a:r>
            <a:r>
              <a:rPr lang="es-ES" sz="2800" dirty="0">
                <a:solidFill>
                  <a:srgbClr val="303030"/>
                </a:solidFill>
                <a:ea typeface="Calibri" panose="020F0502020204030204" pitchFamily="34" charset="0"/>
                <a:cs typeface="Times New Roman" panose="02020603050405020304" pitchFamily="18" charset="0"/>
              </a:rPr>
              <a:t>orientados a reducir las brechas en la provisión de los servicios e infraestructura básica, que tengan el mayor impacto posible en la reducción de la pobreza y la pobreza extrema en el país.</a:t>
            </a:r>
            <a:r>
              <a:rPr lang="es-ES" sz="2800" dirty="0">
                <a:solidFill>
                  <a:srgbClr val="164596"/>
                </a:solidFill>
                <a:ea typeface="Calibri" panose="020F0502020204030204" pitchFamily="34" charset="0"/>
                <a:cs typeface="Times New Roman" panose="02020603050405020304" pitchFamily="18" charset="0"/>
              </a:rPr>
              <a:t> </a:t>
            </a:r>
            <a:endParaRPr lang="es-ES" sz="2800" dirty="0">
              <a:effectLst/>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rotWithShape="1">
          <a:blip r:embed="rId2"/>
          <a:srcRect l="4301" t="37984" r="50287" b="18469"/>
          <a:stretch/>
        </p:blipFill>
        <p:spPr>
          <a:xfrm>
            <a:off x="1" y="27711"/>
            <a:ext cx="3602181" cy="2877650"/>
          </a:xfrm>
          <a:prstGeom prst="rect">
            <a:avLst/>
          </a:prstGeom>
        </p:spPr>
      </p:pic>
      <p:pic>
        <p:nvPicPr>
          <p:cNvPr id="4" name="Imagen 3"/>
          <p:cNvPicPr>
            <a:picLocks noChangeAspect="1"/>
          </p:cNvPicPr>
          <p:nvPr/>
        </p:nvPicPr>
        <p:blipFill rotWithShape="1">
          <a:blip r:embed="rId3"/>
          <a:srcRect l="3562" t="13640" r="40013" b="8431"/>
          <a:stretch/>
        </p:blipFill>
        <p:spPr>
          <a:xfrm>
            <a:off x="8810513" y="0"/>
            <a:ext cx="3381487" cy="2883093"/>
          </a:xfrm>
          <a:prstGeom prst="rect">
            <a:avLst/>
          </a:prstGeom>
        </p:spPr>
      </p:pic>
    </p:spTree>
    <p:extLst>
      <p:ext uri="{BB962C8B-B14F-4D97-AF65-F5344CB8AC3E}">
        <p14:creationId xmlns:p14="http://schemas.microsoft.com/office/powerpoint/2010/main" val="12827466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6678" y="3425697"/>
            <a:ext cx="11305309" cy="2376997"/>
          </a:xfrm>
          <a:prstGeom prst="rect">
            <a:avLst/>
          </a:prstGeom>
        </p:spPr>
        <p:txBody>
          <a:bodyPr wrap="square">
            <a:spAutoFit/>
          </a:bodyPr>
          <a:lstStyle/>
          <a:p>
            <a:pPr algn="just">
              <a:lnSpc>
                <a:spcPct val="107000"/>
              </a:lnSpc>
              <a:spcAft>
                <a:spcPts val="800"/>
              </a:spcAft>
            </a:pPr>
            <a:r>
              <a:rPr lang="es-ES" sz="2800" dirty="0" smtClean="0">
                <a:solidFill>
                  <a:srgbClr val="7030A0"/>
                </a:solidFill>
                <a:ea typeface="Times New Roman" panose="02020603050405020304" pitchFamily="18" charset="0"/>
                <a:cs typeface="Times New Roman" panose="02020603050405020304" pitchFamily="18" charset="0"/>
              </a:rPr>
              <a:t>FONIPREL</a:t>
            </a:r>
            <a:r>
              <a:rPr lang="es-ES" sz="2800" dirty="0" smtClean="0">
                <a:solidFill>
                  <a:srgbClr val="303030"/>
                </a:solidFill>
                <a:ea typeface="Times New Roman" panose="02020603050405020304" pitchFamily="18" charset="0"/>
                <a:cs typeface="Times New Roman" panose="02020603050405020304" pitchFamily="18" charset="0"/>
              </a:rPr>
              <a:t>, </a:t>
            </a:r>
            <a:r>
              <a:rPr lang="es-ES" sz="2800" dirty="0">
                <a:solidFill>
                  <a:srgbClr val="303030"/>
                </a:solidFill>
                <a:ea typeface="Times New Roman" panose="02020603050405020304" pitchFamily="18" charset="0"/>
                <a:cs typeface="Times New Roman" panose="02020603050405020304" pitchFamily="18" charset="0"/>
              </a:rPr>
              <a:t>es un fondo concursable, cuyo objetivo principal es cofinanciar Proyectos de Inversión Pública (PIP) y estudios de </a:t>
            </a:r>
            <a:r>
              <a:rPr lang="es-ES" sz="2800" dirty="0" smtClean="0">
                <a:solidFill>
                  <a:srgbClr val="303030"/>
                </a:solidFill>
                <a:ea typeface="Times New Roman" panose="02020603050405020304" pitchFamily="18" charset="0"/>
                <a:cs typeface="Times New Roman" panose="02020603050405020304" pitchFamily="18" charset="0"/>
              </a:rPr>
              <a:t>pre inversión </a:t>
            </a:r>
            <a:r>
              <a:rPr lang="es-ES" sz="2800" dirty="0">
                <a:solidFill>
                  <a:srgbClr val="303030"/>
                </a:solidFill>
                <a:ea typeface="Times New Roman" panose="02020603050405020304" pitchFamily="18" charset="0"/>
                <a:cs typeface="Times New Roman" panose="02020603050405020304" pitchFamily="18" charset="0"/>
              </a:rPr>
              <a:t>orientados a reducir las brechas en la provisión de los servicios e infraestructura básica, que tengan el mayor impacto posible en la reducción de la pobreza y la pobreza extrema en el país.</a:t>
            </a:r>
            <a:endParaRPr lang="es-ES" sz="2800" dirty="0">
              <a:effectLst/>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rotWithShape="1">
          <a:blip r:embed="rId2"/>
          <a:srcRect l="4301" t="37984" r="50287" b="18469"/>
          <a:stretch/>
        </p:blipFill>
        <p:spPr>
          <a:xfrm>
            <a:off x="1" y="1"/>
            <a:ext cx="3602181" cy="2877650"/>
          </a:xfrm>
          <a:prstGeom prst="rect">
            <a:avLst/>
          </a:prstGeom>
        </p:spPr>
      </p:pic>
      <p:pic>
        <p:nvPicPr>
          <p:cNvPr id="4" name="Imagen 3"/>
          <p:cNvPicPr>
            <a:picLocks noChangeAspect="1"/>
          </p:cNvPicPr>
          <p:nvPr/>
        </p:nvPicPr>
        <p:blipFill rotWithShape="1">
          <a:blip r:embed="rId3"/>
          <a:srcRect l="3562" t="13640" r="40013" b="8431"/>
          <a:stretch/>
        </p:blipFill>
        <p:spPr>
          <a:xfrm>
            <a:off x="8810513" y="0"/>
            <a:ext cx="3381487" cy="2883093"/>
          </a:xfrm>
          <a:prstGeom prst="rect">
            <a:avLst/>
          </a:prstGeom>
        </p:spPr>
      </p:pic>
    </p:spTree>
    <p:extLst>
      <p:ext uri="{BB962C8B-B14F-4D97-AF65-F5344CB8AC3E}">
        <p14:creationId xmlns:p14="http://schemas.microsoft.com/office/powerpoint/2010/main" val="40193723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73444" y="2765804"/>
            <a:ext cx="11665527" cy="3422091"/>
          </a:xfrm>
          <a:prstGeom prst="rect">
            <a:avLst/>
          </a:prstGeom>
        </p:spPr>
        <p:txBody>
          <a:bodyPr wrap="square">
            <a:spAutoFit/>
          </a:bodyPr>
          <a:lstStyle/>
          <a:p>
            <a:pPr algn="just">
              <a:lnSpc>
                <a:spcPct val="107000"/>
              </a:lnSpc>
              <a:spcAft>
                <a:spcPts val="800"/>
              </a:spcAft>
            </a:pPr>
            <a:r>
              <a:rPr lang="es-ES" sz="2800" b="1" dirty="0" smtClean="0">
                <a:solidFill>
                  <a:srgbClr val="7030A0"/>
                </a:solidFill>
                <a:ea typeface="Times New Roman" panose="02020603050405020304" pitchFamily="18" charset="0"/>
                <a:cs typeface="Times New Roman" panose="02020603050405020304" pitchFamily="18" charset="0"/>
              </a:rPr>
              <a:t>FONIPREL </a:t>
            </a:r>
          </a:p>
          <a:p>
            <a:pPr algn="just">
              <a:lnSpc>
                <a:spcPct val="107000"/>
              </a:lnSpc>
              <a:spcAft>
                <a:spcPts val="800"/>
              </a:spcAft>
            </a:pPr>
            <a:r>
              <a:rPr lang="es-ES" sz="2800" dirty="0" smtClean="0">
                <a:solidFill>
                  <a:srgbClr val="303030"/>
                </a:solidFill>
                <a:ea typeface="Times New Roman" panose="02020603050405020304" pitchFamily="18" charset="0"/>
                <a:cs typeface="Times New Roman" panose="02020603050405020304" pitchFamily="18" charset="0"/>
              </a:rPr>
              <a:t>Cofinancia </a:t>
            </a:r>
            <a:r>
              <a:rPr lang="es-ES" sz="2800" dirty="0">
                <a:solidFill>
                  <a:srgbClr val="303030"/>
                </a:solidFill>
                <a:ea typeface="Times New Roman" panose="02020603050405020304" pitchFamily="18" charset="0"/>
                <a:cs typeface="Times New Roman" panose="02020603050405020304" pitchFamily="18" charset="0"/>
              </a:rPr>
              <a:t>hasta el 99.9% del monto total de los proyectos de inversión (PIP) y elaboración de estudios de </a:t>
            </a:r>
            <a:r>
              <a:rPr lang="es-ES" sz="2800" dirty="0" smtClean="0">
                <a:solidFill>
                  <a:srgbClr val="303030"/>
                </a:solidFill>
                <a:ea typeface="Times New Roman" panose="02020603050405020304" pitchFamily="18" charset="0"/>
                <a:cs typeface="Times New Roman" panose="02020603050405020304" pitchFamily="18" charset="0"/>
              </a:rPr>
              <a:t>pre inversión </a:t>
            </a:r>
            <a:r>
              <a:rPr lang="es-ES" sz="2800" dirty="0">
                <a:solidFill>
                  <a:srgbClr val="303030"/>
                </a:solidFill>
                <a:ea typeface="Times New Roman" panose="02020603050405020304" pitchFamily="18" charset="0"/>
                <a:cs typeface="Times New Roman" panose="02020603050405020304" pitchFamily="18" charset="0"/>
              </a:rPr>
              <a:t>presentados por los Gobiernos Regionales (GGRR) y Locales (GGLL) en (12) prioridades de infraestructura social y económica. A cada prioridad le corresponde determinadas tipologías de proyectos, componentes, montos mínimos de inversión y criterios de formulación:</a:t>
            </a:r>
            <a:endParaRPr lang="es-ES" sz="2800" dirty="0">
              <a:effectLst/>
              <a:ea typeface="Calibri" panose="020F0502020204030204" pitchFamily="34" charset="0"/>
              <a:cs typeface="Times New Roman" panose="02020603050405020304" pitchFamily="18" charset="0"/>
            </a:endParaRPr>
          </a:p>
        </p:txBody>
      </p:sp>
      <p:pic>
        <p:nvPicPr>
          <p:cNvPr id="3" name="Imagen 2"/>
          <p:cNvPicPr>
            <a:picLocks noChangeAspect="1"/>
          </p:cNvPicPr>
          <p:nvPr/>
        </p:nvPicPr>
        <p:blipFill rotWithShape="1">
          <a:blip r:embed="rId2"/>
          <a:srcRect l="4301" t="37984" r="50287" b="18469"/>
          <a:stretch/>
        </p:blipFill>
        <p:spPr>
          <a:xfrm>
            <a:off x="4181157" y="216569"/>
            <a:ext cx="3602181" cy="2549235"/>
          </a:xfrm>
          <a:prstGeom prst="rect">
            <a:avLst/>
          </a:prstGeom>
        </p:spPr>
      </p:pic>
    </p:spTree>
    <p:extLst>
      <p:ext uri="{BB962C8B-B14F-4D97-AF65-F5344CB8AC3E}">
        <p14:creationId xmlns:p14="http://schemas.microsoft.com/office/powerpoint/2010/main" val="36276183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395992030"/>
              </p:ext>
            </p:extLst>
          </p:nvPr>
        </p:nvGraphicFramePr>
        <p:xfrm>
          <a:off x="0" y="1967344"/>
          <a:ext cx="11956473" cy="4812289"/>
        </p:xfrm>
        <a:graphic>
          <a:graphicData uri="http://schemas.openxmlformats.org/drawingml/2006/table">
            <a:tbl>
              <a:tblPr firstRow="1" firstCol="1" bandRow="1">
                <a:tableStyleId>{5C22544A-7EE6-4342-B048-85BDC9FD1C3A}</a:tableStyleId>
              </a:tblPr>
              <a:tblGrid>
                <a:gridCol w="5651598"/>
                <a:gridCol w="562121"/>
                <a:gridCol w="5742754"/>
              </a:tblGrid>
              <a:tr h="767348">
                <a:tc>
                  <a:txBody>
                    <a:bodyPr/>
                    <a:lstStyle/>
                    <a:p>
                      <a:pPr>
                        <a:lnSpc>
                          <a:spcPct val="107000"/>
                        </a:lnSpc>
                        <a:spcAft>
                          <a:spcPts val="0"/>
                        </a:spcAft>
                      </a:pPr>
                      <a:r>
                        <a:rPr lang="es-ES" sz="2800" u="none" strike="noStrike" dirty="0">
                          <a:effectLst/>
                          <a:hlinkClick r:id="rId2"/>
                        </a:rPr>
                        <a:t>Servicios de Salud básica</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33350" marR="9525" marT="19050" marB="9525" anchor="ctr">
                    <a:solidFill>
                      <a:srgbClr val="FFFF00"/>
                    </a:solidFill>
                  </a:tcPr>
                </a:tc>
                <a:tc>
                  <a:txBody>
                    <a:bodyPr/>
                    <a:lstStyle/>
                    <a:p>
                      <a:pPr>
                        <a:lnSpc>
                          <a:spcPct val="107000"/>
                        </a:lnSpc>
                        <a:spcAft>
                          <a:spcPts val="0"/>
                        </a:spcAft>
                      </a:pPr>
                      <a:r>
                        <a:rPr lang="es-ES" sz="2800" dirty="0">
                          <a:effectLst/>
                        </a:rPr>
                        <a:t>     </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0"/>
                        </a:spcAft>
                      </a:pPr>
                      <a:r>
                        <a:rPr lang="es-ES" sz="2800" u="none" strike="noStrike" dirty="0">
                          <a:effectLst/>
                          <a:hlinkClick r:id="rId3"/>
                        </a:rPr>
                        <a:t>Electrificación rural</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33350" marR="9525" marT="19050" marB="9525" anchor="ctr">
                    <a:noFill/>
                  </a:tcPr>
                </a:tc>
              </a:tr>
              <a:tr h="760162">
                <a:tc>
                  <a:txBody>
                    <a:bodyPr/>
                    <a:lstStyle/>
                    <a:p>
                      <a:pPr>
                        <a:lnSpc>
                          <a:spcPct val="107000"/>
                        </a:lnSpc>
                        <a:spcAft>
                          <a:spcPts val="0"/>
                        </a:spcAft>
                      </a:pPr>
                      <a:r>
                        <a:rPr lang="es-ES" sz="2800" u="none" strike="noStrike" dirty="0">
                          <a:effectLst/>
                          <a:hlinkClick r:id="rId4"/>
                        </a:rPr>
                        <a:t>Desnutrición infantil</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33350" marR="9525" marT="19050" marB="9525" anchor="ctr">
                    <a:solidFill>
                      <a:srgbClr val="92D050"/>
                    </a:solidFill>
                  </a:tcPr>
                </a:tc>
                <a:tc>
                  <a:txBody>
                    <a:bodyPr/>
                    <a:lstStyle/>
                    <a:p>
                      <a:pPr>
                        <a:lnSpc>
                          <a:spcPct val="107000"/>
                        </a:lnSpc>
                        <a:spcAft>
                          <a:spcPts val="0"/>
                        </a:spcAft>
                      </a:pPr>
                      <a:r>
                        <a:rPr lang="es-ES" sz="2800" dirty="0">
                          <a:effectLst/>
                        </a:rPr>
                        <a:t> </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0"/>
                        </a:spcAft>
                      </a:pPr>
                      <a:r>
                        <a:rPr lang="es-ES" sz="2800" u="none" strike="noStrike" dirty="0">
                          <a:effectLst/>
                          <a:hlinkClick r:id="rId5"/>
                        </a:rPr>
                        <a:t>Infraestructura </a:t>
                      </a:r>
                      <a:r>
                        <a:rPr lang="es-ES" sz="2800" u="none" strike="noStrike" dirty="0" smtClean="0">
                          <a:effectLst/>
                          <a:hlinkClick r:id="rId5"/>
                        </a:rPr>
                        <a:t>Agrícola</a:t>
                      </a:r>
                      <a:r>
                        <a:rPr lang="es-ES" sz="2800" dirty="0">
                          <a:effectLst/>
                        </a:rPr>
                        <a:t> </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33350" marR="9525" marT="19050" marB="9525" anchor="ctr">
                    <a:solidFill>
                      <a:schemeClr val="accent4">
                        <a:lumMod val="20000"/>
                        <a:lumOff val="80000"/>
                      </a:schemeClr>
                    </a:solidFill>
                  </a:tcPr>
                </a:tc>
              </a:tr>
              <a:tr h="795125">
                <a:tc>
                  <a:txBody>
                    <a:bodyPr/>
                    <a:lstStyle/>
                    <a:p>
                      <a:pPr>
                        <a:lnSpc>
                          <a:spcPct val="107000"/>
                        </a:lnSpc>
                        <a:spcAft>
                          <a:spcPts val="0"/>
                        </a:spcAft>
                      </a:pPr>
                      <a:r>
                        <a:rPr lang="es-ES" sz="2800" u="none" strike="noStrike" dirty="0">
                          <a:effectLst/>
                          <a:hlinkClick r:id="rId6"/>
                        </a:rPr>
                        <a:t>Servicios de educación básica</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33350" marR="9525" marT="19050" marB="9525" anchor="ctr">
                    <a:solidFill>
                      <a:schemeClr val="accent2">
                        <a:lumMod val="20000"/>
                        <a:lumOff val="80000"/>
                      </a:schemeClr>
                    </a:solidFill>
                  </a:tcPr>
                </a:tc>
                <a:tc>
                  <a:txBody>
                    <a:bodyPr/>
                    <a:lstStyle/>
                    <a:p>
                      <a:pPr>
                        <a:lnSpc>
                          <a:spcPct val="107000"/>
                        </a:lnSpc>
                        <a:spcAft>
                          <a:spcPts val="0"/>
                        </a:spcAft>
                      </a:pPr>
                      <a:r>
                        <a:rPr lang="es-ES" sz="2800" dirty="0">
                          <a:effectLst/>
                        </a:rPr>
                        <a:t> </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0"/>
                        </a:spcAft>
                      </a:pPr>
                      <a:r>
                        <a:rPr lang="es-ES" sz="2800" u="none" strike="noStrike" dirty="0">
                          <a:effectLst/>
                          <a:hlinkClick r:id="rId7"/>
                        </a:rPr>
                        <a:t>Telecomunicación rural</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33350" marR="9525" marT="19050" marB="9525" anchor="ctr">
                    <a:solidFill>
                      <a:schemeClr val="bg2"/>
                    </a:solidFill>
                  </a:tcPr>
                </a:tc>
              </a:tr>
              <a:tr h="873335">
                <a:tc>
                  <a:txBody>
                    <a:bodyPr/>
                    <a:lstStyle/>
                    <a:p>
                      <a:pPr>
                        <a:lnSpc>
                          <a:spcPct val="107000"/>
                        </a:lnSpc>
                        <a:spcAft>
                          <a:spcPts val="0"/>
                        </a:spcAft>
                      </a:pPr>
                      <a:r>
                        <a:rPr lang="es-ES" sz="2800" u="none" strike="noStrike" dirty="0">
                          <a:effectLst/>
                          <a:hlinkClick r:id="rId8"/>
                        </a:rPr>
                        <a:t>Servicios de saneamiento</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33350" marR="9525" marT="19050" marB="9525" anchor="ctr">
                    <a:solidFill>
                      <a:schemeClr val="accent5">
                        <a:lumMod val="20000"/>
                        <a:lumOff val="80000"/>
                      </a:schemeClr>
                    </a:solidFill>
                  </a:tcPr>
                </a:tc>
                <a:tc>
                  <a:txBody>
                    <a:bodyPr/>
                    <a:lstStyle/>
                    <a:p>
                      <a:pPr>
                        <a:lnSpc>
                          <a:spcPct val="107000"/>
                        </a:lnSpc>
                        <a:spcAft>
                          <a:spcPts val="0"/>
                        </a:spcAft>
                      </a:pPr>
                      <a:r>
                        <a:rPr lang="es-ES" sz="2800">
                          <a:effectLst/>
                        </a:rPr>
                        <a:t>     </a:t>
                      </a:r>
                      <a:endParaRPr lang="es-ES" sz="28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0"/>
                        </a:spcAft>
                      </a:pPr>
                      <a:r>
                        <a:rPr lang="es-ES" sz="2800" u="none" strike="noStrike" dirty="0">
                          <a:effectLst/>
                          <a:hlinkClick r:id="rId9"/>
                        </a:rPr>
                        <a:t>Infraestructura vial</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33350" marR="9525" marT="19050" marB="9525" anchor="ctr">
                    <a:solidFill>
                      <a:srgbClr val="FFFF00"/>
                    </a:solidFill>
                  </a:tcPr>
                </a:tc>
              </a:tr>
              <a:tr h="1616319">
                <a:tc>
                  <a:txBody>
                    <a:bodyPr/>
                    <a:lstStyle/>
                    <a:p>
                      <a:pPr>
                        <a:lnSpc>
                          <a:spcPct val="107000"/>
                        </a:lnSpc>
                        <a:spcAft>
                          <a:spcPts val="0"/>
                        </a:spcAft>
                      </a:pPr>
                      <a:r>
                        <a:rPr lang="es-ES" sz="2800" u="none" strike="noStrike" dirty="0">
                          <a:effectLst/>
                          <a:hlinkClick r:id="rId10"/>
                        </a:rPr>
                        <a:t>Desarrollo de capacidades para la gestión </a:t>
                      </a:r>
                      <a:r>
                        <a:rPr lang="es-ES" sz="2800" u="none" strike="noStrike" dirty="0" smtClean="0">
                          <a:effectLst/>
                          <a:hlinkClick r:id="rId10"/>
                        </a:rPr>
                        <a:t>integra de </a:t>
                      </a:r>
                      <a:r>
                        <a:rPr lang="es-ES" sz="2800" u="none" strike="noStrike" dirty="0">
                          <a:effectLst/>
                          <a:hlinkClick r:id="rId10"/>
                        </a:rPr>
                        <a:t>cuencas</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33350" marR="9525" marT="19050" marB="9525" anchor="ctr">
                    <a:solidFill>
                      <a:srgbClr val="FFC000"/>
                    </a:solidFill>
                  </a:tcPr>
                </a:tc>
                <a:tc>
                  <a:txBody>
                    <a:bodyPr/>
                    <a:lstStyle/>
                    <a:p>
                      <a:pPr>
                        <a:lnSpc>
                          <a:spcPct val="107000"/>
                        </a:lnSpc>
                        <a:spcAft>
                          <a:spcPts val="0"/>
                        </a:spcAft>
                      </a:pPr>
                      <a:r>
                        <a:rPr lang="es-ES" sz="2800">
                          <a:effectLst/>
                        </a:rPr>
                        <a:t> </a:t>
                      </a:r>
                      <a:endParaRPr lang="es-ES" sz="28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0"/>
                        </a:spcAft>
                      </a:pPr>
                      <a:r>
                        <a:rPr lang="es-ES" sz="2800" dirty="0">
                          <a:effectLst/>
                        </a:rPr>
                        <a:t> </a:t>
                      </a:r>
                      <a:endParaRPr lang="es-E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bl>
          </a:graphicData>
        </a:graphic>
      </p:graphicFrame>
      <p:pic>
        <p:nvPicPr>
          <p:cNvPr id="3" name="Imagen 2"/>
          <p:cNvPicPr>
            <a:picLocks noChangeAspect="1"/>
          </p:cNvPicPr>
          <p:nvPr/>
        </p:nvPicPr>
        <p:blipFill rotWithShape="1">
          <a:blip r:embed="rId11"/>
          <a:srcRect l="14653" t="39867" r="7777" b="22737"/>
          <a:stretch/>
        </p:blipFill>
        <p:spPr>
          <a:xfrm>
            <a:off x="3311236" y="0"/>
            <a:ext cx="5527964" cy="1898073"/>
          </a:xfrm>
          <a:prstGeom prst="rect">
            <a:avLst/>
          </a:prstGeom>
        </p:spPr>
      </p:pic>
    </p:spTree>
    <p:extLst>
      <p:ext uri="{BB962C8B-B14F-4D97-AF65-F5344CB8AC3E}">
        <p14:creationId xmlns:p14="http://schemas.microsoft.com/office/powerpoint/2010/main" val="37232992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1186" y="2874242"/>
            <a:ext cx="11843131" cy="3385542"/>
          </a:xfrm>
          <a:prstGeom prst="rect">
            <a:avLst/>
          </a:prstGeom>
        </p:spPr>
        <p:txBody>
          <a:bodyPr wrap="square">
            <a:spAutoFit/>
          </a:bodyPr>
          <a:lstStyle/>
          <a:p>
            <a:pPr algn="just">
              <a:spcAft>
                <a:spcPts val="0"/>
              </a:spcAft>
            </a:pPr>
            <a:r>
              <a:rPr lang="es-ES" sz="2800" b="1" dirty="0">
                <a:solidFill>
                  <a:srgbClr val="7030A0"/>
                </a:solidFill>
                <a:ea typeface="Calibri" panose="020F0502020204030204" pitchFamily="34" charset="0"/>
              </a:rPr>
              <a:t>Foniprel prioriza 343 proyectos de educación y saneamiento</a:t>
            </a:r>
            <a:r>
              <a:rPr lang="es-ES" sz="2800" dirty="0">
                <a:ea typeface="Calibri" panose="020F0502020204030204" pitchFamily="34" charset="0"/>
              </a:rPr>
              <a:t>. </a:t>
            </a:r>
          </a:p>
          <a:p>
            <a:pPr algn="just">
              <a:spcAft>
                <a:spcPts val="0"/>
              </a:spcAft>
            </a:pPr>
            <a:r>
              <a:rPr lang="es-ES" sz="2800" dirty="0">
                <a:ea typeface="Calibri" panose="020F0502020204030204" pitchFamily="34" charset="0"/>
              </a:rPr>
              <a:t>Su nuevo fondo concursable destinará S / .115,8 millones para 67 iniciativas presentadas este año. Para continuar cerrando la brecha en infraestructura en actores prioritarios, como educación y saneamiento, el Ministerio de Economía y Finanzas (MEF) lanzó un nuevo fondo concursable por S/. 115,8 millones para cofinanciar proyectos de inversión pública bajo el mecanismo de obras por impuesto (</a:t>
            </a:r>
            <a:r>
              <a:rPr lang="es-ES" sz="2800" dirty="0" err="1">
                <a:ea typeface="Calibri" panose="020F0502020204030204" pitchFamily="34" charset="0"/>
              </a:rPr>
              <a:t>OxI</a:t>
            </a:r>
            <a:r>
              <a:rPr lang="es-ES" sz="2800" dirty="0">
                <a:ea typeface="Calibri" panose="020F0502020204030204" pitchFamily="34" charset="0"/>
              </a:rPr>
              <a:t>). (El Comercio / Portafolio / </a:t>
            </a:r>
            <a:r>
              <a:rPr lang="es-ES" sz="2800" dirty="0" err="1">
                <a:ea typeface="Calibri" panose="020F0502020204030204" pitchFamily="34" charset="0"/>
              </a:rPr>
              <a:t>Pag</a:t>
            </a:r>
            <a:r>
              <a:rPr lang="es-ES" sz="2800" dirty="0">
                <a:ea typeface="Calibri" panose="020F0502020204030204" pitchFamily="34" charset="0"/>
              </a:rPr>
              <a:t>. B4)</a:t>
            </a:r>
          </a:p>
          <a:p>
            <a:pPr algn="just">
              <a:spcAft>
                <a:spcPts val="0"/>
              </a:spcAft>
            </a:pPr>
            <a:r>
              <a:rPr lang="es-ES" dirty="0">
                <a:latin typeface="Arial" panose="020B0604020202020204" pitchFamily="34" charset="0"/>
                <a:ea typeface="Calibri" panose="020F0502020204030204" pitchFamily="34" charset="0"/>
              </a:rPr>
              <a:t> </a:t>
            </a:r>
            <a:endParaRPr lang="es-ES" dirty="0">
              <a:effectLst/>
              <a:latin typeface="Arial" panose="020B0604020202020204" pitchFamily="34" charset="0"/>
              <a:ea typeface="Calibri" panose="020F0502020204030204" pitchFamily="34" charset="0"/>
            </a:endParaRPr>
          </a:p>
        </p:txBody>
      </p:sp>
      <p:pic>
        <p:nvPicPr>
          <p:cNvPr id="3" name="Imagen 2"/>
          <p:cNvPicPr>
            <a:picLocks noChangeAspect="1"/>
          </p:cNvPicPr>
          <p:nvPr/>
        </p:nvPicPr>
        <p:blipFill rotWithShape="1">
          <a:blip r:embed="rId2"/>
          <a:srcRect l="3562" t="13640" r="40013" b="8431"/>
          <a:stretch/>
        </p:blipFill>
        <p:spPr>
          <a:xfrm>
            <a:off x="3511399" y="-8851"/>
            <a:ext cx="3381487" cy="2883093"/>
          </a:xfrm>
          <a:prstGeom prst="rect">
            <a:avLst/>
          </a:prstGeom>
        </p:spPr>
      </p:pic>
    </p:spTree>
    <p:extLst>
      <p:ext uri="{BB962C8B-B14F-4D97-AF65-F5344CB8AC3E}">
        <p14:creationId xmlns:p14="http://schemas.microsoft.com/office/powerpoint/2010/main" val="35801153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nvPr>
        </p:nvGraphicFramePr>
        <p:xfrm>
          <a:off x="2351584" y="1497010"/>
          <a:ext cx="7560840" cy="1902912"/>
        </p:xfrm>
        <a:graphic>
          <a:graphicData uri="http://schemas.openxmlformats.org/drawingml/2006/table">
            <a:tbl>
              <a:tblPr>
                <a:tableStyleId>{5C22544A-7EE6-4342-B048-85BDC9FD1C3A}</a:tableStyleId>
              </a:tblPr>
              <a:tblGrid>
                <a:gridCol w="964965"/>
                <a:gridCol w="4851960"/>
                <a:gridCol w="883584"/>
                <a:gridCol w="860331"/>
              </a:tblGrid>
              <a:tr h="201417">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a:effectLst/>
                        </a:rPr>
                        <a:t>REGISTRO CONTABLE EN LA MUNICIPALIDAD</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 AÑO 2012 </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DEBE</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HABER</a:t>
                      </a:r>
                      <a:endParaRPr lang="es-PE" sz="1200" b="1" i="0" u="none" strike="noStrike">
                        <a:solidFill>
                          <a:srgbClr val="000000"/>
                        </a:solidFill>
                        <a:effectLst/>
                        <a:latin typeface="Calibri" panose="020F0502020204030204" pitchFamily="34" charset="0"/>
                      </a:endParaRPr>
                    </a:p>
                  </a:txBody>
                  <a:tcPr marL="7144" marR="7144" marT="7144" marB="0" anchor="b"/>
                </a:tc>
              </a:tr>
              <a:tr h="335695">
                <a:tc>
                  <a:txBody>
                    <a:bodyPr/>
                    <a:lstStyle/>
                    <a:p>
                      <a:pPr algn="ctr" fontAlgn="b"/>
                      <a:r>
                        <a:rPr lang="es-PE" sz="1500" b="1" u="none" strike="noStrike" dirty="0" smtClean="0">
                          <a:effectLst/>
                        </a:rPr>
                        <a:t>A</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a:effectLst/>
                        </a:rPr>
                        <a:t>POR LA SUSCRIPCION DEL CONTRATO DE OBRAS POR IMPUESTOS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r>
              <a:tr h="191826">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ctr" fontAlgn="b"/>
                      <a:r>
                        <a:rPr lang="es-PE" sz="1200" u="none" strike="noStrike" dirty="0">
                          <a:effectLst/>
                        </a:rPr>
                        <a:t>9101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CONTRATOS Y COMPROMISOS APROBADOS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10,000,000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r>
              <a:tr h="191826">
                <a:tc>
                  <a:txBody>
                    <a:bodyPr/>
                    <a:lstStyle/>
                    <a:p>
                      <a:pPr algn="ctr" fontAlgn="b"/>
                      <a:r>
                        <a:rPr lang="es-PE" sz="1200" u="none" strike="noStrike" dirty="0">
                          <a:effectLst/>
                        </a:rPr>
                        <a:t>9101.01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CONTRATOS Y PROYECTOS APROBADOS </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r>
              <a:tr h="377897">
                <a:tc>
                  <a:txBody>
                    <a:bodyPr/>
                    <a:lstStyle/>
                    <a:p>
                      <a:pPr algn="ctr" fontAlgn="b"/>
                      <a:r>
                        <a:rPr lang="es-PE" sz="1200" u="none" strike="noStrike" dirty="0">
                          <a:effectLst/>
                        </a:rPr>
                        <a:t>9102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CONTRATOS Y COMPROMISOS POR EL CONTRARIO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10,000,000</a:t>
                      </a:r>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ctr" fontAlgn="b"/>
                      <a:r>
                        <a:rPr lang="es-PE" sz="1200" u="none" strike="noStrike" dirty="0">
                          <a:effectLst/>
                        </a:rPr>
                        <a:t>9102.01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CONTRATOS Y PROYECTOS POR EJECUTAR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r>
            </a:tbl>
          </a:graphicData>
        </a:graphic>
      </p:graphicFrame>
      <p:sp>
        <p:nvSpPr>
          <p:cNvPr id="4" name="Rectángulo 3"/>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b="1"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graphicFrame>
        <p:nvGraphicFramePr>
          <p:cNvPr id="5" name="Tabla 4"/>
          <p:cNvGraphicFramePr>
            <a:graphicFrameLocks noGrp="1"/>
          </p:cNvGraphicFramePr>
          <p:nvPr>
            <p:extLst/>
          </p:nvPr>
        </p:nvGraphicFramePr>
        <p:xfrm>
          <a:off x="2371491" y="3717032"/>
          <a:ext cx="7540934" cy="1803278"/>
        </p:xfrm>
        <a:graphic>
          <a:graphicData uri="http://schemas.openxmlformats.org/drawingml/2006/table">
            <a:tbl>
              <a:tblPr>
                <a:tableStyleId>{5C22544A-7EE6-4342-B048-85BDC9FD1C3A}</a:tableStyleId>
              </a:tblPr>
              <a:tblGrid>
                <a:gridCol w="962425"/>
                <a:gridCol w="4839186"/>
                <a:gridCol w="881257"/>
                <a:gridCol w="858066"/>
              </a:tblGrid>
              <a:tr h="57401">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REGISTRO CONTABLE EN LA MUNICIPALIDAD</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 AÑO 2013</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DEBE</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HABER</a:t>
                      </a:r>
                      <a:endParaRPr lang="es-PE" sz="1200" b="1" i="0" u="none" strike="noStrike">
                        <a:solidFill>
                          <a:srgbClr val="000000"/>
                        </a:solidFill>
                        <a:effectLst/>
                        <a:latin typeface="Calibri" panose="020F0502020204030204" pitchFamily="34" charset="0"/>
                      </a:endParaRPr>
                    </a:p>
                  </a:txBody>
                  <a:tcPr marL="7144" marR="7144" marT="7144" marB="0" anchor="b"/>
                </a:tc>
              </a:tr>
              <a:tr h="412425">
                <a:tc>
                  <a:txBody>
                    <a:bodyPr/>
                    <a:lstStyle/>
                    <a:p>
                      <a:pPr algn="ctr" fontAlgn="b"/>
                      <a:r>
                        <a:rPr lang="es-PE" sz="1500" b="1" u="none" strike="noStrike" dirty="0" smtClean="0">
                          <a:effectLst/>
                        </a:rPr>
                        <a:t>B</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smtClean="0">
                          <a:effectLst/>
                        </a:rPr>
                        <a:t>POR LA PRESENTACION DE LA PRIMERA VALORIZACION  DE LA OBRA Y POR LA RECEPCION DE LOS CIPRL</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93744">
                <a:tc>
                  <a:txBody>
                    <a:bodyPr/>
                    <a:lstStyle/>
                    <a:p>
                      <a:pPr algn="l" fontAlgn="b"/>
                      <a:r>
                        <a:rPr lang="es-PE" sz="1200" u="none" strike="noStrike" dirty="0" smtClean="0">
                          <a:effectLst/>
                        </a:rPr>
                        <a:t>1601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TRASPASOS Y REMESAS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1601.02</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Traspasos de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1601.0299</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Otros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DEUDAS DIRECTAS A LARGO PLAZO</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4,500,000</a:t>
                      </a:r>
                      <a:endParaRPr lang="es-PE" sz="1200" b="0" i="0" u="none" strike="noStrike" dirty="0">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2302.01 </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Internas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Tree>
    <p:extLst>
      <p:ext uri="{BB962C8B-B14F-4D97-AF65-F5344CB8AC3E}">
        <p14:creationId xmlns:p14="http://schemas.microsoft.com/office/powerpoint/2010/main" val="3283160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351584" y="1916832"/>
          <a:ext cx="7560841" cy="1893096"/>
        </p:xfrm>
        <a:graphic>
          <a:graphicData uri="http://schemas.openxmlformats.org/drawingml/2006/table">
            <a:tbl>
              <a:tblPr>
                <a:tableStyleId>{5C22544A-7EE6-4342-B048-85BDC9FD1C3A}</a:tableStyleId>
              </a:tblPr>
              <a:tblGrid>
                <a:gridCol w="963978"/>
                <a:gridCol w="4846991"/>
                <a:gridCol w="882679"/>
                <a:gridCol w="867193"/>
              </a:tblGrid>
              <a:tr h="327184">
                <a:tc>
                  <a:txBody>
                    <a:bodyPr/>
                    <a:lstStyle/>
                    <a:p>
                      <a:pPr algn="ctr" fontAlgn="ctr"/>
                      <a:r>
                        <a:rPr lang="es-PE" sz="1500" b="1" u="none" strike="noStrike" dirty="0">
                          <a:effectLst/>
                        </a:rPr>
                        <a:t>C</a:t>
                      </a:r>
                      <a:endParaRPr lang="es-PE" sz="15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r>
                        <a:rPr lang="es-PE" sz="1200" b="1" u="none" strike="noStrike" dirty="0">
                          <a:effectLst/>
                        </a:rPr>
                        <a:t>POR LA CANCELACION DE LA PRIMERA VALORIZACION A LA EMPRESA  MEDIANTE ENTREGA DE DOCUMENTOS CIPRL</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ctr"/>
                      <a:endParaRPr lang="es-PE"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1501</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EDIFICIOS Y ESTRUCTURAS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1501.08</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Construcción de Estructuras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1501.0802</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Infraestructura Vial</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1501.080201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Por Contrata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2103</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CUENTAS POR PAGAR</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r>
              <a:tr h="185738">
                <a:tc>
                  <a:txBody>
                    <a:bodyPr/>
                    <a:lstStyle/>
                    <a:p>
                      <a:pPr algn="l" fontAlgn="b"/>
                      <a:r>
                        <a:rPr lang="es-PE" sz="1200" u="none" strike="noStrike">
                          <a:effectLst/>
                        </a:rPr>
                        <a:t>2103.02</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dirty="0">
                          <a:effectLst/>
                        </a:rPr>
                        <a:t>2103.0201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graphicFrame>
        <p:nvGraphicFramePr>
          <p:cNvPr id="4" name="Tabla 3"/>
          <p:cNvGraphicFramePr>
            <a:graphicFrameLocks noGrp="1"/>
          </p:cNvGraphicFramePr>
          <p:nvPr>
            <p:extLst/>
          </p:nvPr>
        </p:nvGraphicFramePr>
        <p:xfrm>
          <a:off x="2351585" y="4005064"/>
          <a:ext cx="7560841" cy="1703072"/>
        </p:xfrm>
        <a:graphic>
          <a:graphicData uri="http://schemas.openxmlformats.org/drawingml/2006/table">
            <a:tbl>
              <a:tblPr>
                <a:tableStyleId>{5C22544A-7EE6-4342-B048-85BDC9FD1C3A}</a:tableStyleId>
              </a:tblPr>
              <a:tblGrid>
                <a:gridCol w="963978"/>
                <a:gridCol w="4846991"/>
                <a:gridCol w="882679"/>
                <a:gridCol w="867193"/>
              </a:tblGrid>
              <a:tr h="327184">
                <a:tc>
                  <a:txBody>
                    <a:bodyPr/>
                    <a:lstStyle/>
                    <a:p>
                      <a:pPr algn="ctr" fontAlgn="ctr"/>
                      <a:r>
                        <a:rPr lang="es-PE" sz="1500" b="1" i="0" u="none" strike="noStrike" dirty="0">
                          <a:solidFill>
                            <a:schemeClr val="dk1"/>
                          </a:solidFill>
                          <a:effectLst/>
                          <a:latin typeface="+mn-lt"/>
                        </a:rPr>
                        <a:t>D</a:t>
                      </a:r>
                      <a:endParaRPr lang="es-PE" sz="15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r>
                        <a:rPr lang="es-PE" sz="1200" b="1" u="none" strike="noStrike" dirty="0">
                          <a:effectLst/>
                        </a:rPr>
                        <a:t>POR LA CANCELACION DE LA PRIMERA VALORIZACION A LA EMPRESA  MEDIANTE ENTREGA DE DOCUMENTOS CIPRL</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ctr"/>
                      <a:endParaRPr lang="es-PE" sz="12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dirty="0">
                          <a:effectLst/>
                        </a:rPr>
                        <a:t>2103</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CUENTAS POR PAGAR</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dirty="0">
                          <a:effectLst/>
                        </a:rPr>
                        <a:t>2103.02</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2103.0201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1601</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TRASPASOS Y REMESAS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4,500,000</a:t>
                      </a:r>
                      <a:endParaRPr lang="es-PE" sz="1200" b="0" i="0" u="none" strike="noStrike">
                        <a:solidFill>
                          <a:srgbClr val="000000"/>
                        </a:solidFill>
                        <a:effectLst/>
                        <a:latin typeface="Calibri" panose="020F0502020204030204" pitchFamily="34" charset="0"/>
                      </a:endParaRPr>
                    </a:p>
                  </a:txBody>
                  <a:tcPr marL="7144" marR="7144" marT="7144" marB="0" anchor="b"/>
                </a:tc>
              </a:tr>
              <a:tr h="150019">
                <a:tc>
                  <a:txBody>
                    <a:bodyPr/>
                    <a:lstStyle/>
                    <a:p>
                      <a:pPr algn="l" fontAlgn="b"/>
                      <a:r>
                        <a:rPr lang="es-PE" sz="1200" u="none" strike="noStrike">
                          <a:effectLst/>
                        </a:rPr>
                        <a:t>1601.02</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Traspasos de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7163">
                <a:tc>
                  <a:txBody>
                    <a:bodyPr/>
                    <a:lstStyle/>
                    <a:p>
                      <a:pPr algn="l" fontAlgn="b"/>
                      <a:r>
                        <a:rPr lang="es-PE" sz="1200" u="none" strike="noStrike" dirty="0">
                          <a:effectLst/>
                        </a:rPr>
                        <a:t>1601.0299</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Otros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Tree>
    <p:extLst>
      <p:ext uri="{BB962C8B-B14F-4D97-AF65-F5344CB8AC3E}">
        <p14:creationId xmlns:p14="http://schemas.microsoft.com/office/powerpoint/2010/main" val="4205973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6310" y="1256657"/>
            <a:ext cx="11879380" cy="2246769"/>
          </a:xfrm>
          <a:prstGeom prst="rect">
            <a:avLst/>
          </a:prstGeom>
        </p:spPr>
        <p:txBody>
          <a:bodyPr>
            <a:spAutoFit/>
          </a:bodyPr>
          <a:lstStyle/>
          <a:p>
            <a:pPr algn="ctr"/>
            <a:endParaRPr lang="es-ES" sz="2800" dirty="0" smtClean="0"/>
          </a:p>
          <a:p>
            <a:pPr algn="ctr"/>
            <a:endParaRPr lang="es-ES" sz="2800" dirty="0"/>
          </a:p>
          <a:p>
            <a:pPr algn="ctr"/>
            <a:endParaRPr lang="es-ES" sz="2800" dirty="0" smtClean="0">
              <a:solidFill>
                <a:srgbClr val="7030A0"/>
              </a:solidFill>
            </a:endParaRPr>
          </a:p>
          <a:p>
            <a:pPr algn="ctr"/>
            <a:r>
              <a:rPr lang="es-ES" sz="2800" dirty="0" smtClean="0">
                <a:solidFill>
                  <a:srgbClr val="7030A0"/>
                </a:solidFill>
              </a:rPr>
              <a:t>ASOCIACIONES PÚBLICO </a:t>
            </a:r>
            <a:r>
              <a:rPr lang="es-ES" sz="2800" dirty="0">
                <a:solidFill>
                  <a:srgbClr val="7030A0"/>
                </a:solidFill>
              </a:rPr>
              <a:t>PRIVADAS </a:t>
            </a:r>
          </a:p>
          <a:p>
            <a:pPr algn="ctr"/>
            <a:r>
              <a:rPr lang="es-ES" sz="2800" dirty="0">
                <a:solidFill>
                  <a:srgbClr val="7030A0"/>
                </a:solidFill>
              </a:rPr>
              <a:t>D.LEG. N° 1012</a:t>
            </a:r>
          </a:p>
        </p:txBody>
      </p:sp>
      <p:sp>
        <p:nvSpPr>
          <p:cNvPr id="3" name="Rectángulo 2"/>
          <p:cNvSpPr/>
          <p:nvPr/>
        </p:nvSpPr>
        <p:spPr>
          <a:xfrm>
            <a:off x="304800" y="3384837"/>
            <a:ext cx="11430000" cy="3108543"/>
          </a:xfrm>
          <a:prstGeom prst="rect">
            <a:avLst/>
          </a:prstGeom>
        </p:spPr>
        <p:txBody>
          <a:bodyPr wrap="square">
            <a:spAutoFit/>
          </a:bodyPr>
          <a:lstStyle/>
          <a:p>
            <a:endParaRPr lang="es-ES" sz="2800" dirty="0" smtClean="0"/>
          </a:p>
          <a:p>
            <a:r>
              <a:rPr lang="es-ES" sz="2800" b="1" dirty="0" smtClean="0">
                <a:solidFill>
                  <a:srgbClr val="7030A0"/>
                </a:solidFill>
              </a:rPr>
              <a:t>DEFINICION DE ASOCIACIÓN PÚBLICO - PRIVADAS (APP)</a:t>
            </a:r>
          </a:p>
          <a:p>
            <a:pPr algn="just"/>
            <a:r>
              <a:rPr lang="es-ES" sz="2800" dirty="0" smtClean="0"/>
              <a:t>Las Asociaciones Público Privadas – APP son modalidades de participación de la inversión privada en las que se incorpora experiencia, conocimientos, equipos, tecnología, y se distribuyen riesgos y recursos, preferentemente privados, con el objeto de crear, desarrollar, mejorar, operar o mantener infraestructura pública o proveer servicios públicos       </a:t>
            </a:r>
            <a:endParaRPr lang="es-ES"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3269673" cy="2189018"/>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9674" y="0"/>
            <a:ext cx="3061853" cy="2189020"/>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1528" y="0"/>
            <a:ext cx="3034146" cy="2189019"/>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65673" y="0"/>
            <a:ext cx="2826326" cy="2189019"/>
          </a:xfrm>
          <a:prstGeom prst="rect">
            <a:avLst/>
          </a:prstGeom>
        </p:spPr>
      </p:pic>
    </p:spTree>
    <p:extLst>
      <p:ext uri="{BB962C8B-B14F-4D97-AF65-F5344CB8AC3E}">
        <p14:creationId xmlns:p14="http://schemas.microsoft.com/office/powerpoint/2010/main" val="3698057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graphicFrame>
        <p:nvGraphicFramePr>
          <p:cNvPr id="5" name="Tabla 4"/>
          <p:cNvGraphicFramePr>
            <a:graphicFrameLocks noGrp="1"/>
          </p:cNvGraphicFramePr>
          <p:nvPr>
            <p:extLst/>
          </p:nvPr>
        </p:nvGraphicFramePr>
        <p:xfrm>
          <a:off x="2371491" y="2492896"/>
          <a:ext cx="7540934" cy="1803278"/>
        </p:xfrm>
        <a:graphic>
          <a:graphicData uri="http://schemas.openxmlformats.org/drawingml/2006/table">
            <a:tbl>
              <a:tblPr>
                <a:tableStyleId>{5C22544A-7EE6-4342-B048-85BDC9FD1C3A}</a:tableStyleId>
              </a:tblPr>
              <a:tblGrid>
                <a:gridCol w="962425"/>
                <a:gridCol w="4839186"/>
                <a:gridCol w="881257"/>
                <a:gridCol w="858066"/>
              </a:tblGrid>
              <a:tr h="57401">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REGISTRO CONTABLE EN LA MUNICIPALIDAD</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 AÑO 2013</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DEBE</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smtClean="0">
                          <a:effectLst/>
                        </a:rPr>
                        <a:t>HABER</a:t>
                      </a:r>
                      <a:endParaRPr lang="es-PE" sz="1200" b="1" i="0" u="none" strike="noStrike">
                        <a:solidFill>
                          <a:srgbClr val="000000"/>
                        </a:solidFill>
                        <a:effectLst/>
                        <a:latin typeface="Calibri" panose="020F0502020204030204" pitchFamily="34" charset="0"/>
                      </a:endParaRPr>
                    </a:p>
                  </a:txBody>
                  <a:tcPr marL="7144" marR="7144" marT="7144" marB="0" anchor="b"/>
                </a:tc>
              </a:tr>
              <a:tr h="412425">
                <a:tc>
                  <a:txBody>
                    <a:bodyPr/>
                    <a:lstStyle/>
                    <a:p>
                      <a:pPr algn="ctr" fontAlgn="b"/>
                      <a:r>
                        <a:rPr lang="es-PE" sz="1500" b="1" u="none" strike="noStrike" dirty="0" smtClean="0">
                          <a:effectLst/>
                        </a:rPr>
                        <a:t>E</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smtClean="0">
                          <a:effectLst/>
                        </a:rPr>
                        <a:t>POR LA PRESENTACION DE LA PRIMERA VALORIZACION  DE LA OBRA Y POR LA RECEPCION DE LOS CIPRL</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93744">
                <a:tc>
                  <a:txBody>
                    <a:bodyPr/>
                    <a:lstStyle/>
                    <a:p>
                      <a:pPr algn="l" fontAlgn="b"/>
                      <a:r>
                        <a:rPr lang="es-PE" sz="1200" u="none" strike="noStrike" dirty="0" smtClean="0">
                          <a:effectLst/>
                        </a:rPr>
                        <a:t>1601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TRASPASOS Y REMESAS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5,500,000</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1601.02</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Traspasos de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1601.0299</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Otros Documentos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DEUDAS DIRECTAS A LARGO PLAZO</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smtClean="0">
                          <a:effectLst/>
                        </a:rPr>
                        <a:t>5,500,000</a:t>
                      </a:r>
                      <a:endParaRPr lang="es-PE" sz="1200" b="0" i="0" u="none" strike="noStrike" dirty="0">
                        <a:solidFill>
                          <a:srgbClr val="000000"/>
                        </a:solidFill>
                        <a:effectLst/>
                        <a:latin typeface="Calibri" panose="020F0502020204030204" pitchFamily="34" charset="0"/>
                      </a:endParaRPr>
                    </a:p>
                  </a:txBody>
                  <a:tcPr marL="7144" marR="7144" marT="7144" marB="0" anchor="b"/>
                </a:tc>
              </a:tr>
              <a:tr h="201417">
                <a:tc>
                  <a:txBody>
                    <a:bodyPr/>
                    <a:lstStyle/>
                    <a:p>
                      <a:pPr algn="l" fontAlgn="b"/>
                      <a:r>
                        <a:rPr lang="es-PE" sz="1200" u="none" strike="noStrike" dirty="0" smtClean="0">
                          <a:effectLst/>
                        </a:rPr>
                        <a:t>2302.01 </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smtClean="0">
                          <a:effectLst/>
                        </a:rPr>
                        <a:t>Internas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Tree>
    <p:extLst>
      <p:ext uri="{BB962C8B-B14F-4D97-AF65-F5344CB8AC3E}">
        <p14:creationId xmlns:p14="http://schemas.microsoft.com/office/powerpoint/2010/main" val="46977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351585" y="1892329"/>
          <a:ext cx="7560841" cy="1734975"/>
        </p:xfrm>
        <a:graphic>
          <a:graphicData uri="http://schemas.openxmlformats.org/drawingml/2006/table">
            <a:tbl>
              <a:tblPr>
                <a:tableStyleId>{5C22544A-7EE6-4342-B048-85BDC9FD1C3A}</a:tableStyleId>
              </a:tblPr>
              <a:tblGrid>
                <a:gridCol w="963978"/>
                <a:gridCol w="4846993"/>
                <a:gridCol w="882677"/>
                <a:gridCol w="867193"/>
              </a:tblGrid>
              <a:tr h="164835">
                <a:tc>
                  <a:txBody>
                    <a:bodyPr/>
                    <a:lstStyle/>
                    <a:p>
                      <a:pPr algn="l" fontAlgn="b"/>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b="1" u="none" strike="noStrike" dirty="0">
                          <a:effectLst/>
                        </a:rPr>
                        <a:t>AÑO 2014</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209589">
                <a:tc>
                  <a:txBody>
                    <a:bodyPr/>
                    <a:lstStyle/>
                    <a:p>
                      <a:pPr algn="ctr" fontAlgn="ctr"/>
                      <a:r>
                        <a:rPr lang="es-PE" sz="1500" b="1" i="0" u="none" strike="noStrike" dirty="0" smtClean="0">
                          <a:solidFill>
                            <a:schemeClr val="dk1"/>
                          </a:solidFill>
                          <a:effectLst/>
                          <a:latin typeface="+mn-lt"/>
                        </a:rPr>
                        <a:t>F</a:t>
                      </a:r>
                      <a:endParaRPr lang="es-PE" sz="1500" b="1" i="0" u="none" strike="noStrike" dirty="0">
                        <a:solidFill>
                          <a:srgbClr val="000000"/>
                        </a:solidFill>
                        <a:effectLst/>
                        <a:latin typeface="Calibri" panose="020F0502020204030204" pitchFamily="34" charset="0"/>
                      </a:endParaRPr>
                    </a:p>
                  </a:txBody>
                  <a:tcPr marL="4815" marR="4815" marT="4815" marB="0" anchor="ctr"/>
                </a:tc>
                <a:tc>
                  <a:txBody>
                    <a:bodyPr/>
                    <a:lstStyle/>
                    <a:p>
                      <a:pPr algn="l" fontAlgn="b"/>
                      <a:r>
                        <a:rPr lang="es-PE" sz="1200" b="1" u="none" strike="noStrike" dirty="0">
                          <a:effectLst/>
                        </a:rPr>
                        <a:t>POR LA CULMINACION DE LA CONSTRUCCION DE LA CARRETERA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EDIFICIOS Y ESTRUCTURAS</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a:effectLst/>
                        </a:rPr>
                        <a:t>5,500,000</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1501.08</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Construcción de Estructuras</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1501.0802</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Infraestructura Vial</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1501.080201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Por Contrata</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2103</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CUENTAS POR PAGAR</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dirty="0">
                          <a:effectLst/>
                        </a:rPr>
                        <a:t>5,500,000</a:t>
                      </a:r>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2103.02</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2103.0201</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bl>
          </a:graphicData>
        </a:graphic>
      </p:graphicFrame>
      <p:sp>
        <p:nvSpPr>
          <p:cNvPr id="3" name="Rectángulo 2"/>
          <p:cNvSpPr/>
          <p:nvPr/>
        </p:nvSpPr>
        <p:spPr>
          <a:xfrm>
            <a:off x="2495600" y="260649"/>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graphicFrame>
        <p:nvGraphicFramePr>
          <p:cNvPr id="4" name="Tabla 3"/>
          <p:cNvGraphicFramePr>
            <a:graphicFrameLocks noGrp="1"/>
          </p:cNvGraphicFramePr>
          <p:nvPr>
            <p:extLst/>
          </p:nvPr>
        </p:nvGraphicFramePr>
        <p:xfrm>
          <a:off x="2351585" y="3789040"/>
          <a:ext cx="7560841" cy="1547280"/>
        </p:xfrm>
        <a:graphic>
          <a:graphicData uri="http://schemas.openxmlformats.org/drawingml/2006/table">
            <a:tbl>
              <a:tblPr>
                <a:tableStyleId>{5C22544A-7EE6-4342-B048-85BDC9FD1C3A}</a:tableStyleId>
              </a:tblPr>
              <a:tblGrid>
                <a:gridCol w="963978"/>
                <a:gridCol w="4846993"/>
                <a:gridCol w="882677"/>
                <a:gridCol w="867193"/>
              </a:tblGrid>
              <a:tr h="164835">
                <a:tc>
                  <a:txBody>
                    <a:bodyPr/>
                    <a:lstStyle/>
                    <a:p>
                      <a:pPr algn="l" fontAlgn="b"/>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b="1" u="none" strike="noStrike" dirty="0">
                          <a:effectLst/>
                        </a:rPr>
                        <a:t>AÑO 2014</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209589">
                <a:tc>
                  <a:txBody>
                    <a:bodyPr/>
                    <a:lstStyle/>
                    <a:p>
                      <a:pPr algn="ctr" fontAlgn="ctr"/>
                      <a:r>
                        <a:rPr lang="es-PE" sz="1500" b="1" i="0" u="none" strike="noStrike" dirty="0">
                          <a:solidFill>
                            <a:schemeClr val="dk1"/>
                          </a:solidFill>
                          <a:effectLst/>
                          <a:latin typeface="+mn-lt"/>
                        </a:rPr>
                        <a:t>G</a:t>
                      </a:r>
                      <a:endParaRPr lang="es-PE" sz="1500" b="1" i="0" u="none" strike="noStrike" dirty="0">
                        <a:solidFill>
                          <a:srgbClr val="000000"/>
                        </a:solidFill>
                        <a:effectLst/>
                        <a:latin typeface="Calibri" panose="020F0502020204030204" pitchFamily="34" charset="0"/>
                      </a:endParaRPr>
                    </a:p>
                  </a:txBody>
                  <a:tcPr marL="4815" marR="4815" marT="4815" marB="0" anchor="ctr"/>
                </a:tc>
                <a:tc>
                  <a:txBody>
                    <a:bodyPr/>
                    <a:lstStyle/>
                    <a:p>
                      <a:pPr algn="l" fontAlgn="b"/>
                      <a:r>
                        <a:rPr lang="es-PE" sz="1200" b="1" u="none" strike="noStrike" dirty="0">
                          <a:effectLst/>
                        </a:rPr>
                        <a:t>POR LA CULMINACION DE LA CONSTRUCCION DE LA CARRETERA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2103</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CUENTAS POR PAGAR</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a:effectLst/>
                        </a:rPr>
                        <a:t>5,500,000</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2103.02</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2103.0201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Activos No Financieros Por Pagar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1601</a:t>
                      </a:r>
                      <a:endParaRPr lang="es-PE" sz="1200" b="1"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TRASPASOS Y REMESAS</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dirty="0">
                          <a:effectLst/>
                        </a:rPr>
                        <a:t>5,500,000</a:t>
                      </a:r>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1601.02</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Traspasos de Documentos</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1601.0299</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Otros Documentos</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4815" marR="4815" marT="4815" marB="0" anchor="b"/>
                </a:tc>
              </a:tr>
            </a:tbl>
          </a:graphicData>
        </a:graphic>
      </p:graphicFrame>
    </p:spTree>
    <p:extLst>
      <p:ext uri="{BB962C8B-B14F-4D97-AF65-F5344CB8AC3E}">
        <p14:creationId xmlns:p14="http://schemas.microsoft.com/office/powerpoint/2010/main" val="2146789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351585" y="1882931"/>
          <a:ext cx="7560841" cy="1234432"/>
        </p:xfrm>
        <a:graphic>
          <a:graphicData uri="http://schemas.openxmlformats.org/drawingml/2006/table">
            <a:tbl>
              <a:tblPr>
                <a:tableStyleId>{5C22544A-7EE6-4342-B048-85BDC9FD1C3A}</a:tableStyleId>
              </a:tblPr>
              <a:tblGrid>
                <a:gridCol w="963978"/>
                <a:gridCol w="4846993"/>
                <a:gridCol w="882677"/>
                <a:gridCol w="867193"/>
              </a:tblGrid>
              <a:tr h="164835">
                <a:tc>
                  <a:txBody>
                    <a:bodyPr/>
                    <a:lstStyle/>
                    <a:p>
                      <a:pPr algn="l" fontAlgn="b"/>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b="1" u="none" strike="noStrike" dirty="0">
                          <a:effectLst/>
                        </a:rPr>
                        <a:t>AÑO 2014</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209589">
                <a:tc>
                  <a:txBody>
                    <a:bodyPr/>
                    <a:lstStyle/>
                    <a:p>
                      <a:pPr algn="ctr" fontAlgn="ctr"/>
                      <a:r>
                        <a:rPr lang="es-PE" sz="1500" b="1" i="0" u="none" strike="noStrike" dirty="0">
                          <a:solidFill>
                            <a:schemeClr val="dk1"/>
                          </a:solidFill>
                          <a:effectLst/>
                          <a:latin typeface="+mn-lt"/>
                        </a:rPr>
                        <a:t>H</a:t>
                      </a:r>
                      <a:endParaRPr lang="es-PE" sz="1500" b="1" i="0" u="none" strike="noStrike" dirty="0">
                        <a:solidFill>
                          <a:srgbClr val="000000"/>
                        </a:solidFill>
                        <a:effectLst/>
                        <a:latin typeface="Calibri" panose="020F0502020204030204" pitchFamily="34" charset="0"/>
                      </a:endParaRPr>
                    </a:p>
                  </a:txBody>
                  <a:tcPr marL="4815" marR="4815" marT="4815" marB="0" anchor="ctr"/>
                </a:tc>
                <a:tc>
                  <a:txBody>
                    <a:bodyPr/>
                    <a:lstStyle/>
                    <a:p>
                      <a:pPr algn="l" fontAlgn="b"/>
                      <a:r>
                        <a:rPr lang="es-PE" sz="1200" b="1" u="none" strike="noStrike" dirty="0">
                          <a:effectLst/>
                        </a:rPr>
                        <a:t>POR LA CULMINACION DE LA CONSTRUCCION DE LA CARRETERA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9102</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CONTRATOS Y COMPROMISOS POR EL CONTRARIO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a:effectLst/>
                        </a:rPr>
                        <a:t>10,000,000</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0545">
                <a:tc>
                  <a:txBody>
                    <a:bodyPr/>
                    <a:lstStyle/>
                    <a:p>
                      <a:pPr algn="l" fontAlgn="b"/>
                      <a:r>
                        <a:rPr lang="es-PE" sz="1200" u="none" strike="noStrike" dirty="0">
                          <a:effectLst/>
                        </a:rPr>
                        <a:t>9102.01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CONTRATOS Y PROYECTOS POR EJECUTAR</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9101</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CONTRATOS Y COMPROMISOS APROBADOS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dirty="0">
                          <a:effectLst/>
                        </a:rPr>
                        <a:t>10,000,000</a:t>
                      </a:r>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9101.01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CONTRATOS Y PROYECTOS APROBADOS </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4815" marR="4815" marT="4815" marB="0" anchor="b"/>
                </a:tc>
              </a:tr>
            </a:tbl>
          </a:graphicData>
        </a:graphic>
      </p:graphicFrame>
      <p:sp>
        <p:nvSpPr>
          <p:cNvPr id="3" name="Rectángulo 2"/>
          <p:cNvSpPr/>
          <p:nvPr/>
        </p:nvSpPr>
        <p:spPr>
          <a:xfrm>
            <a:off x="2495600" y="260649"/>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graphicFrame>
        <p:nvGraphicFramePr>
          <p:cNvPr id="4" name="Tabla 3"/>
          <p:cNvGraphicFramePr>
            <a:graphicFrameLocks noGrp="1"/>
          </p:cNvGraphicFramePr>
          <p:nvPr>
            <p:extLst/>
          </p:nvPr>
        </p:nvGraphicFramePr>
        <p:xfrm>
          <a:off x="2351585" y="3284984"/>
          <a:ext cx="7560841" cy="2172838"/>
        </p:xfrm>
        <a:graphic>
          <a:graphicData uri="http://schemas.openxmlformats.org/drawingml/2006/table">
            <a:tbl>
              <a:tblPr>
                <a:tableStyleId>{5C22544A-7EE6-4342-B048-85BDC9FD1C3A}</a:tableStyleId>
              </a:tblPr>
              <a:tblGrid>
                <a:gridCol w="963978"/>
                <a:gridCol w="4846993"/>
                <a:gridCol w="882677"/>
                <a:gridCol w="867193"/>
              </a:tblGrid>
              <a:tr h="164835">
                <a:tc>
                  <a:txBody>
                    <a:bodyPr/>
                    <a:lstStyle/>
                    <a:p>
                      <a:pPr algn="l" fontAlgn="b"/>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b="1" u="none" strike="noStrike" dirty="0">
                          <a:effectLst/>
                        </a:rPr>
                        <a:t>AÑO 2014</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209589">
                <a:tc>
                  <a:txBody>
                    <a:bodyPr/>
                    <a:lstStyle/>
                    <a:p>
                      <a:pPr algn="ctr" fontAlgn="ctr"/>
                      <a:r>
                        <a:rPr lang="es-PE" sz="1500" b="1" i="0" u="none" strike="noStrike" dirty="0">
                          <a:solidFill>
                            <a:schemeClr val="dk1"/>
                          </a:solidFill>
                          <a:effectLst/>
                          <a:latin typeface="+mn-lt"/>
                        </a:rPr>
                        <a:t>I</a:t>
                      </a:r>
                      <a:endParaRPr lang="es-PE" sz="1500" b="1" i="0" u="none" strike="noStrike" dirty="0">
                        <a:solidFill>
                          <a:srgbClr val="000000"/>
                        </a:solidFill>
                        <a:effectLst/>
                        <a:latin typeface="Calibri" panose="020F0502020204030204" pitchFamily="34" charset="0"/>
                      </a:endParaRPr>
                    </a:p>
                  </a:txBody>
                  <a:tcPr marL="4815" marR="4815" marT="4815" marB="0" anchor="ctr"/>
                </a:tc>
                <a:tc>
                  <a:txBody>
                    <a:bodyPr/>
                    <a:lstStyle/>
                    <a:p>
                      <a:pPr algn="l" fontAlgn="b"/>
                      <a:r>
                        <a:rPr lang="es-PE" sz="1200" b="1" u="none" strike="noStrike" dirty="0">
                          <a:effectLst/>
                        </a:rPr>
                        <a:t>POR LA CULMINACION DE LA CONSTRUCCION DE LA CARRETERA </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a:effectLst/>
                        </a:rPr>
                        <a:t>EDIFICIOS Y ESTRUCTURAS</a:t>
                      </a:r>
                      <a:endParaRPr lang="es-PE" sz="1200" b="1"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a:effectLst/>
                        </a:rPr>
                        <a:t>10,000,000</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1501.03</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a:effectLst/>
                        </a:rPr>
                        <a:t>Estructuras</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dirty="0">
                          <a:effectLst/>
                        </a:rPr>
                        <a:t>1501.0302</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a:effectLst/>
                        </a:rPr>
                        <a:t>Infraestructura Vial</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133375">
                <a:tc>
                  <a:txBody>
                    <a:bodyPr/>
                    <a:lstStyle/>
                    <a:p>
                      <a:pPr algn="l" fontAlgn="b"/>
                      <a:r>
                        <a:rPr lang="es-PE" sz="1200" u="none" strike="noStrike">
                          <a:effectLst/>
                        </a:rPr>
                        <a:t>1501.030201</a:t>
                      </a:r>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Infraestructura Vial - Costo</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1501</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EDIFICIOS Y ESTRUCTURAS</a:t>
                      </a:r>
                      <a:endParaRPr lang="es-PE" sz="1200" b="1"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r>
                        <a:rPr lang="es-PE" sz="1200" u="none" strike="noStrike" dirty="0" smtClean="0">
                          <a:effectLst/>
                        </a:rPr>
                        <a:t>10,000,000</a:t>
                      </a:r>
                      <a:endParaRPr lang="es-PE" sz="1200" b="0" i="0" u="none" strike="noStrike" dirty="0">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1501.08</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Construcción de Estructuras</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1501.0802</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Infraestructura Vial</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4815" marR="4815" marT="4815" marB="0" anchor="b"/>
                </a:tc>
              </a:tr>
              <a:tr h="250237">
                <a:tc>
                  <a:txBody>
                    <a:bodyPr/>
                    <a:lstStyle/>
                    <a:p>
                      <a:pPr algn="l" fontAlgn="b"/>
                      <a:r>
                        <a:rPr lang="es-PE" sz="1200" u="none" strike="noStrike" dirty="0">
                          <a:effectLst/>
                        </a:rPr>
                        <a:t>1501.080201</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l" fontAlgn="b"/>
                      <a:r>
                        <a:rPr lang="es-PE" sz="1200" u="none" strike="noStrike" dirty="0">
                          <a:effectLst/>
                        </a:rPr>
                        <a:t>Por Contrata</a:t>
                      </a:r>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4815" marR="4815" marT="4815" marB="0" anchor="b"/>
                </a:tc>
              </a:tr>
            </a:tbl>
          </a:graphicData>
        </a:graphic>
      </p:graphicFrame>
    </p:spTree>
    <p:extLst>
      <p:ext uri="{BB962C8B-B14F-4D97-AF65-F5344CB8AC3E}">
        <p14:creationId xmlns:p14="http://schemas.microsoft.com/office/powerpoint/2010/main" val="626115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279575" y="1658734"/>
          <a:ext cx="7632849" cy="2156531"/>
        </p:xfrm>
        <a:graphic>
          <a:graphicData uri="http://schemas.openxmlformats.org/drawingml/2006/table">
            <a:tbl>
              <a:tblPr>
                <a:tableStyleId>{5C22544A-7EE6-4342-B048-85BDC9FD1C3A}</a:tableStyleId>
              </a:tblPr>
              <a:tblGrid>
                <a:gridCol w="973159"/>
                <a:gridCol w="4893153"/>
                <a:gridCol w="891085"/>
                <a:gridCol w="875452"/>
              </a:tblGrid>
              <a:tr h="175623">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b="1" u="none" strike="noStrike" dirty="0">
                          <a:effectLst/>
                        </a:rPr>
                        <a:t>AÑO 2015</a:t>
                      </a:r>
                      <a:endParaRPr lang="es-PE" sz="1200" b="1" i="0" u="none" strike="noStrike" dirty="0">
                        <a:solidFill>
                          <a:srgbClr val="000000"/>
                        </a:solidFill>
                        <a:effectLst/>
                        <a:latin typeface="Arial" panose="020B060402020202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63435">
                <a:tc>
                  <a:txBody>
                    <a:bodyPr/>
                    <a:lstStyle/>
                    <a:p>
                      <a:pPr algn="ctr" fontAlgn="b"/>
                      <a:r>
                        <a:rPr lang="es-PE" sz="1500" b="1" i="0" u="none" strike="noStrike" dirty="0">
                          <a:solidFill>
                            <a:schemeClr val="dk1"/>
                          </a:solidFill>
                          <a:effectLst/>
                          <a:latin typeface="+mn-lt"/>
                        </a:rPr>
                        <a:t>J</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a:effectLst/>
                        </a:rPr>
                        <a:t>POR EL IMPORTE DE LA  ASIGNACION FINANCIERA DEL MES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r>
              <a:tr h="167640">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a:effectLst/>
                        </a:rPr>
                        <a:t>1101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CAJA Y BANCOS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350.000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1101.12</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Recursos Centralizados en la Cuenta Única de Tesoro - CUT</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319315">
                <a:tc>
                  <a:txBody>
                    <a:bodyPr/>
                    <a:lstStyle/>
                    <a:p>
                      <a:pPr algn="l" fontAlgn="b"/>
                      <a:r>
                        <a:rPr lang="es-PE" sz="1200" u="none" strike="noStrike">
                          <a:effectLst/>
                        </a:rPr>
                        <a:t>1101.1209</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Canon, Sobre Canon, Regalías, Renta de Aduanas Y Participaciones - Recursos Determinados - CUT</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4402</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TRASPASOS Y REMESAS CORRIENTES RECIBIDOS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350.000</a:t>
                      </a:r>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4402.03</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Por Participaciones de Recursos Determinados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4402.0301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Canon y </a:t>
                      </a:r>
                      <a:r>
                        <a:rPr lang="es-PE" sz="1200" u="none" strike="noStrike" dirty="0" err="1">
                          <a:effectLst/>
                        </a:rPr>
                        <a:t>Sobrecanon</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59657">
                <a:tc>
                  <a:txBody>
                    <a:bodyPr/>
                    <a:lstStyle/>
                    <a:p>
                      <a:pPr algn="l" fontAlgn="b"/>
                      <a:r>
                        <a:rPr lang="es-PE" sz="1200" u="none" strike="noStrike">
                          <a:effectLst/>
                        </a:rPr>
                        <a:t>4402.030101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Canon Petrolero</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graphicFrame>
        <p:nvGraphicFramePr>
          <p:cNvPr id="5" name="Tabla 4"/>
          <p:cNvGraphicFramePr>
            <a:graphicFrameLocks noGrp="1"/>
          </p:cNvGraphicFramePr>
          <p:nvPr>
            <p:extLst/>
          </p:nvPr>
        </p:nvGraphicFramePr>
        <p:xfrm>
          <a:off x="2279577" y="4077680"/>
          <a:ext cx="7632849" cy="1799593"/>
        </p:xfrm>
        <a:graphic>
          <a:graphicData uri="http://schemas.openxmlformats.org/drawingml/2006/table">
            <a:tbl>
              <a:tblPr>
                <a:tableStyleId>{5C22544A-7EE6-4342-B048-85BDC9FD1C3A}</a:tableStyleId>
              </a:tblPr>
              <a:tblGrid>
                <a:gridCol w="973159"/>
                <a:gridCol w="4893153"/>
                <a:gridCol w="891085"/>
                <a:gridCol w="875452"/>
              </a:tblGrid>
              <a:tr h="175623">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b="1" u="none" strike="noStrike" dirty="0">
                          <a:effectLst/>
                        </a:rPr>
                        <a:t>AÑO 2015</a:t>
                      </a:r>
                      <a:endParaRPr lang="es-PE" sz="1200" b="1" i="0" u="none" strike="noStrike" dirty="0">
                        <a:solidFill>
                          <a:srgbClr val="000000"/>
                        </a:solidFill>
                        <a:effectLst/>
                        <a:latin typeface="Arial" panose="020B060402020202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144" marR="7144" marT="7144" marB="0" anchor="b"/>
                </a:tc>
              </a:tr>
              <a:tr h="279401">
                <a:tc>
                  <a:txBody>
                    <a:bodyPr/>
                    <a:lstStyle/>
                    <a:p>
                      <a:pPr algn="ctr" fontAlgn="b"/>
                      <a:r>
                        <a:rPr lang="es-PE" sz="1500" b="1" i="0" u="none" strike="noStrike" dirty="0">
                          <a:solidFill>
                            <a:schemeClr val="dk1"/>
                          </a:solidFill>
                          <a:effectLst/>
                          <a:latin typeface="+mn-lt"/>
                        </a:rPr>
                        <a:t>K</a:t>
                      </a:r>
                      <a:endParaRPr lang="es-PE" sz="15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b="1" u="none" strike="noStrike" dirty="0">
                          <a:effectLst/>
                        </a:rPr>
                        <a:t>PARA DEVENGAR LA  AMORTIZACION QUE CORRESPONDE AL MES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1" i="0" u="none" strike="noStrike" dirty="0">
                        <a:solidFill>
                          <a:srgbClr val="000000"/>
                        </a:solidFill>
                        <a:effectLst/>
                        <a:latin typeface="Calibri" panose="020F0502020204030204" pitchFamily="34" charset="0"/>
                      </a:endParaRPr>
                    </a:p>
                  </a:txBody>
                  <a:tcPr marL="7144" marR="7144" marT="7144" marB="0" anchor="b"/>
                </a:tc>
              </a:tr>
              <a:tr h="167640">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a:effectLst/>
                        </a:rPr>
                        <a:t>DEUDAS DIRECTAS A LARGO PLAZO</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70.000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a:effectLst/>
                        </a:rPr>
                        <a:t>2302.01 </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Internas</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DEUDAS DIRECTAS A LARGO PLAZO</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2302.03</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 Directa Devengada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a:effectLst/>
                        </a:rPr>
                        <a:t>2302.0301</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 Interna Devengada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167640">
                <a:tc>
                  <a:txBody>
                    <a:bodyPr/>
                    <a:lstStyle/>
                    <a:p>
                      <a:pPr algn="l" fontAlgn="b"/>
                      <a:r>
                        <a:rPr lang="es-PE" sz="1200" u="none" strike="noStrike" dirty="0" smtClean="0">
                          <a:effectLst/>
                        </a:rPr>
                        <a:t>2302.030101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Amortización</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a:effectLst/>
                        </a:rPr>
                        <a:t>70.000</a:t>
                      </a:r>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Tree>
    <p:extLst>
      <p:ext uri="{BB962C8B-B14F-4D97-AF65-F5344CB8AC3E}">
        <p14:creationId xmlns:p14="http://schemas.microsoft.com/office/powerpoint/2010/main" val="2451349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anim calcmode="lin" valueType="num">
                                      <p:cBhvr>
                                        <p:cTn id="12" dur="2000" fill="hold"/>
                                        <p:tgtEl>
                                          <p:spTgt spid="2"/>
                                        </p:tgtEl>
                                        <p:attrNameLst>
                                          <p:attrName>ppt_w</p:attrName>
                                        </p:attrNameLst>
                                      </p:cBhvr>
                                      <p:tavLst>
                                        <p:tav tm="0" fmla="#ppt_w*sin(2.5*pi*$)">
                                          <p:val>
                                            <p:fltVal val="0"/>
                                          </p:val>
                                        </p:tav>
                                        <p:tav tm="100000">
                                          <p:val>
                                            <p:fltVal val="1"/>
                                          </p:val>
                                        </p:tav>
                                      </p:tavLst>
                                    </p:anim>
                                    <p:anim calcmode="lin" valueType="num">
                                      <p:cBhvr>
                                        <p:cTn id="13"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2351585" y="2187534"/>
          <a:ext cx="7560838" cy="2482231"/>
        </p:xfrm>
        <a:graphic>
          <a:graphicData uri="http://schemas.openxmlformats.org/drawingml/2006/table">
            <a:tbl>
              <a:tblPr>
                <a:tableStyleId>{5C22544A-7EE6-4342-B048-85BDC9FD1C3A}</a:tableStyleId>
              </a:tblPr>
              <a:tblGrid>
                <a:gridCol w="963978"/>
                <a:gridCol w="4846990"/>
                <a:gridCol w="882678"/>
                <a:gridCol w="867192"/>
              </a:tblGrid>
              <a:tr h="305363">
                <a:tc>
                  <a:txBody>
                    <a:bodyPr/>
                    <a:lstStyle/>
                    <a:p>
                      <a:pPr algn="ctr" fontAlgn="ctr"/>
                      <a:r>
                        <a:rPr lang="es-PE" sz="1500" b="1" i="0" u="none" strike="noStrike" dirty="0">
                          <a:solidFill>
                            <a:schemeClr val="dk1"/>
                          </a:solidFill>
                          <a:effectLst/>
                          <a:latin typeface="+mn-lt"/>
                        </a:rPr>
                        <a:t>L</a:t>
                      </a:r>
                      <a:endParaRPr lang="es-PE" sz="1500" b="1" i="0" u="none" strike="noStrike" dirty="0">
                        <a:solidFill>
                          <a:srgbClr val="000000"/>
                        </a:solidFill>
                        <a:effectLst/>
                        <a:latin typeface="Calibri" panose="020F0502020204030204" pitchFamily="34" charset="0"/>
                      </a:endParaRPr>
                    </a:p>
                  </a:txBody>
                  <a:tcPr marL="7144" marR="7144" marT="7144" marB="0" anchor="ctr"/>
                </a:tc>
                <a:tc>
                  <a:txBody>
                    <a:bodyPr/>
                    <a:lstStyle/>
                    <a:p>
                      <a:pPr algn="l" fontAlgn="b"/>
                      <a:r>
                        <a:rPr lang="es-PE" sz="1200" b="1" u="none" strike="noStrike" dirty="0">
                          <a:effectLst/>
                        </a:rPr>
                        <a:t>POR LOS PAGOS MENSUALES DEL EJERCICIO </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2302</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a:effectLst/>
                        </a:rPr>
                        <a:t>DEUDAS DIRECTAS A LARGO PLAZO</a:t>
                      </a:r>
                      <a:endParaRPr lang="es-PE" sz="1200" b="1"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2302.03</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 Directa Devengada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2302.0301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Deuda Directa Devengada</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2302.030101</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Amortización</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a:effectLst/>
                        </a:rPr>
                        <a:t>70.000</a:t>
                      </a:r>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1101</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CAJA Y BANCOS</a:t>
                      </a:r>
                      <a:endParaRPr lang="es-PE" sz="1200" b="1"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275387">
                <a:tc>
                  <a:txBody>
                    <a:bodyPr/>
                    <a:lstStyle/>
                    <a:p>
                      <a:pPr algn="l" fontAlgn="b"/>
                      <a:r>
                        <a:rPr lang="es-PE" sz="1200" u="none" strike="noStrike" dirty="0">
                          <a:effectLst/>
                        </a:rPr>
                        <a:t>1101.12</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Recursos Centralizados en la Cuenta Única de Tesoro - CUT</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a:solidFill>
                          <a:srgbClr val="000000"/>
                        </a:solidFill>
                        <a:effectLst/>
                        <a:latin typeface="Calibri" panose="020F0502020204030204" pitchFamily="34" charset="0"/>
                      </a:endParaRPr>
                    </a:p>
                  </a:txBody>
                  <a:tcPr marL="7144" marR="7144" marT="7144" marB="0" anchor="b"/>
                </a:tc>
              </a:tr>
              <a:tr h="524546">
                <a:tc>
                  <a:txBody>
                    <a:bodyPr/>
                    <a:lstStyle/>
                    <a:p>
                      <a:pPr algn="l" fontAlgn="b"/>
                      <a:r>
                        <a:rPr lang="es-PE" sz="1200" u="none" strike="noStrike" dirty="0">
                          <a:effectLst/>
                        </a:rPr>
                        <a:t>1101.1209</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l" fontAlgn="b"/>
                      <a:r>
                        <a:rPr lang="es-PE" sz="1200" u="none" strike="noStrike" dirty="0">
                          <a:effectLst/>
                        </a:rPr>
                        <a:t>Canon, Sobre Canon, Regalías, Renta de Aduanas Y Participaciones - Recursos Determinados - CUT</a:t>
                      </a:r>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s-PE" sz="12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s-PE" sz="1200" u="none" strike="noStrike" dirty="0">
                          <a:effectLst/>
                        </a:rPr>
                        <a:t>70.000</a:t>
                      </a:r>
                      <a:endParaRPr lang="es-PE" sz="1200" b="0" i="0" u="none" strike="noStrike" dirty="0">
                        <a:solidFill>
                          <a:srgbClr val="000000"/>
                        </a:solidFill>
                        <a:effectLst/>
                        <a:latin typeface="Calibri" panose="020F0502020204030204" pitchFamily="34" charset="0"/>
                      </a:endParaRPr>
                    </a:p>
                  </a:txBody>
                  <a:tcPr marL="7144" marR="7144" marT="7144" marB="0" anchor="b"/>
                </a:tc>
              </a:tr>
            </a:tbl>
          </a:graphicData>
        </a:graphic>
      </p:graphicFrame>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spTree>
    <p:extLst>
      <p:ext uri="{BB962C8B-B14F-4D97-AF65-F5344CB8AC3E}">
        <p14:creationId xmlns:p14="http://schemas.microsoft.com/office/powerpoint/2010/main" val="984942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pic>
        <p:nvPicPr>
          <p:cNvPr id="6" name="Imagen 5"/>
          <p:cNvPicPr>
            <a:picLocks noChangeAspect="1"/>
          </p:cNvPicPr>
          <p:nvPr/>
        </p:nvPicPr>
        <p:blipFill>
          <a:blip r:embed="rId2"/>
          <a:stretch>
            <a:fillRect/>
          </a:stretch>
        </p:blipFill>
        <p:spPr>
          <a:xfrm>
            <a:off x="2171700" y="1556792"/>
            <a:ext cx="3924300" cy="2760240"/>
          </a:xfrm>
          <a:prstGeom prst="rect">
            <a:avLst/>
          </a:prstGeom>
        </p:spPr>
      </p:pic>
      <p:pic>
        <p:nvPicPr>
          <p:cNvPr id="7" name="Imagen 6"/>
          <p:cNvPicPr>
            <a:picLocks noChangeAspect="1"/>
          </p:cNvPicPr>
          <p:nvPr/>
        </p:nvPicPr>
        <p:blipFill>
          <a:blip r:embed="rId3"/>
          <a:stretch>
            <a:fillRect/>
          </a:stretch>
        </p:blipFill>
        <p:spPr>
          <a:xfrm>
            <a:off x="2171700" y="4522747"/>
            <a:ext cx="3924300" cy="1424640"/>
          </a:xfrm>
          <a:prstGeom prst="rect">
            <a:avLst/>
          </a:prstGeom>
        </p:spPr>
      </p:pic>
      <p:pic>
        <p:nvPicPr>
          <p:cNvPr id="9" name="Imagen 8"/>
          <p:cNvPicPr>
            <a:picLocks noChangeAspect="1"/>
          </p:cNvPicPr>
          <p:nvPr/>
        </p:nvPicPr>
        <p:blipFill>
          <a:blip r:embed="rId4"/>
          <a:stretch>
            <a:fillRect/>
          </a:stretch>
        </p:blipFill>
        <p:spPr>
          <a:xfrm>
            <a:off x="6312024" y="1484784"/>
            <a:ext cx="3924300" cy="1984320"/>
          </a:xfrm>
          <a:prstGeom prst="rect">
            <a:avLst/>
          </a:prstGeom>
        </p:spPr>
      </p:pic>
      <p:pic>
        <p:nvPicPr>
          <p:cNvPr id="11" name="Imagen 10"/>
          <p:cNvPicPr>
            <a:picLocks noChangeAspect="1"/>
          </p:cNvPicPr>
          <p:nvPr/>
        </p:nvPicPr>
        <p:blipFill>
          <a:blip r:embed="rId5"/>
          <a:stretch>
            <a:fillRect/>
          </a:stretch>
        </p:blipFill>
        <p:spPr>
          <a:xfrm>
            <a:off x="6344686" y="3683227"/>
            <a:ext cx="3924300" cy="2264160"/>
          </a:xfrm>
          <a:prstGeom prst="rect">
            <a:avLst/>
          </a:prstGeom>
        </p:spPr>
      </p:pic>
    </p:spTree>
    <p:extLst>
      <p:ext uri="{BB962C8B-B14F-4D97-AF65-F5344CB8AC3E}">
        <p14:creationId xmlns:p14="http://schemas.microsoft.com/office/powerpoint/2010/main" val="2400361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circle(in)">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pic>
        <p:nvPicPr>
          <p:cNvPr id="2" name="Imagen 1"/>
          <p:cNvPicPr>
            <a:picLocks noChangeAspect="1"/>
          </p:cNvPicPr>
          <p:nvPr/>
        </p:nvPicPr>
        <p:blipFill>
          <a:blip r:embed="rId2"/>
          <a:stretch>
            <a:fillRect/>
          </a:stretch>
        </p:blipFill>
        <p:spPr>
          <a:xfrm>
            <a:off x="1991544" y="1700808"/>
            <a:ext cx="3924300" cy="2264160"/>
          </a:xfrm>
          <a:prstGeom prst="rect">
            <a:avLst/>
          </a:prstGeom>
        </p:spPr>
      </p:pic>
      <p:pic>
        <p:nvPicPr>
          <p:cNvPr id="4" name="Imagen 3"/>
          <p:cNvPicPr>
            <a:picLocks noChangeAspect="1"/>
          </p:cNvPicPr>
          <p:nvPr/>
        </p:nvPicPr>
        <p:blipFill>
          <a:blip r:embed="rId3"/>
          <a:stretch>
            <a:fillRect/>
          </a:stretch>
        </p:blipFill>
        <p:spPr>
          <a:xfrm>
            <a:off x="2008643" y="4149080"/>
            <a:ext cx="3924300" cy="1984320"/>
          </a:xfrm>
          <a:prstGeom prst="rect">
            <a:avLst/>
          </a:prstGeom>
        </p:spPr>
      </p:pic>
      <p:pic>
        <p:nvPicPr>
          <p:cNvPr id="5" name="Imagen 4"/>
          <p:cNvPicPr>
            <a:picLocks noChangeAspect="1"/>
          </p:cNvPicPr>
          <p:nvPr/>
        </p:nvPicPr>
        <p:blipFill>
          <a:blip r:embed="rId4"/>
          <a:stretch>
            <a:fillRect/>
          </a:stretch>
        </p:blipFill>
        <p:spPr>
          <a:xfrm>
            <a:off x="6312024" y="1668394"/>
            <a:ext cx="3924300" cy="1704480"/>
          </a:xfrm>
          <a:prstGeom prst="rect">
            <a:avLst/>
          </a:prstGeom>
        </p:spPr>
      </p:pic>
      <p:pic>
        <p:nvPicPr>
          <p:cNvPr id="8" name="Imagen 7"/>
          <p:cNvPicPr>
            <a:picLocks noChangeAspect="1"/>
          </p:cNvPicPr>
          <p:nvPr/>
        </p:nvPicPr>
        <p:blipFill>
          <a:blip r:embed="rId5"/>
          <a:stretch>
            <a:fillRect/>
          </a:stretch>
        </p:blipFill>
        <p:spPr>
          <a:xfrm>
            <a:off x="6312024" y="4149080"/>
            <a:ext cx="3924300" cy="1424640"/>
          </a:xfrm>
          <a:prstGeom prst="rect">
            <a:avLst/>
          </a:prstGeom>
        </p:spPr>
      </p:pic>
    </p:spTree>
    <p:extLst>
      <p:ext uri="{BB962C8B-B14F-4D97-AF65-F5344CB8AC3E}">
        <p14:creationId xmlns:p14="http://schemas.microsoft.com/office/powerpoint/2010/main" val="3048232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Vertical)">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randombar(horizontal)">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495600" y="404665"/>
            <a:ext cx="7200800" cy="946413"/>
          </a:xfrm>
          <a:prstGeom prst="rect">
            <a:avLst/>
          </a:prstGeom>
        </p:spPr>
        <p:txBody>
          <a:bodyPr wrap="square">
            <a:spAutoFit/>
          </a:bodyPr>
          <a:lstStyle/>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TRATAMIENTO CONTABLE DE LOS CIPRL</a:t>
            </a:r>
          </a:p>
          <a:p>
            <a:pPr algn="ctr">
              <a:spcBef>
                <a:spcPts val="900"/>
              </a:spcBef>
            </a:pPr>
            <a:r>
              <a:rPr lang="es-ES" sz="2400" b="1" u="sng" dirty="0">
                <a:solidFill>
                  <a:srgbClr val="7030A0"/>
                </a:solidFill>
                <a:latin typeface="Arial Narrow" panose="020B0606020202030204" pitchFamily="34" charset="0"/>
                <a:ea typeface="PMingLiU" panose="02020500000000000000" pitchFamily="18" charset="-120"/>
                <a:cs typeface="Arial" panose="020B0604020202020204" pitchFamily="34" charset="0"/>
              </a:rPr>
              <a:t>LEY N° 29230 / LEY N° 30056</a:t>
            </a:r>
            <a:endParaRPr lang="es-PE" sz="2400" dirty="0">
              <a:solidFill>
                <a:srgbClr val="7030A0"/>
              </a:solidFill>
              <a:latin typeface="Arial Narrow" panose="020B0606020202030204" pitchFamily="34" charset="0"/>
              <a:ea typeface="PMingLiU" panose="02020500000000000000" pitchFamily="18" charset="-120"/>
              <a:cs typeface="Arial" panose="020B0604020202020204" pitchFamily="34" charset="0"/>
            </a:endParaRPr>
          </a:p>
        </p:txBody>
      </p:sp>
      <p:pic>
        <p:nvPicPr>
          <p:cNvPr id="6" name="Imagen 5"/>
          <p:cNvPicPr>
            <a:picLocks noChangeAspect="1"/>
          </p:cNvPicPr>
          <p:nvPr/>
        </p:nvPicPr>
        <p:blipFill>
          <a:blip r:embed="rId2"/>
          <a:stretch>
            <a:fillRect/>
          </a:stretch>
        </p:blipFill>
        <p:spPr>
          <a:xfrm>
            <a:off x="1991544" y="2564904"/>
            <a:ext cx="3924300" cy="1971600"/>
          </a:xfrm>
          <a:prstGeom prst="rect">
            <a:avLst/>
          </a:prstGeom>
        </p:spPr>
      </p:pic>
      <p:pic>
        <p:nvPicPr>
          <p:cNvPr id="7" name="Imagen 6"/>
          <p:cNvPicPr>
            <a:picLocks noChangeAspect="1"/>
          </p:cNvPicPr>
          <p:nvPr/>
        </p:nvPicPr>
        <p:blipFill>
          <a:blip r:embed="rId3"/>
          <a:stretch>
            <a:fillRect/>
          </a:stretch>
        </p:blipFill>
        <p:spPr>
          <a:xfrm>
            <a:off x="6419900" y="2564904"/>
            <a:ext cx="3924300" cy="1946160"/>
          </a:xfrm>
          <a:prstGeom prst="rect">
            <a:avLst/>
          </a:prstGeom>
        </p:spPr>
      </p:pic>
    </p:spTree>
    <p:extLst>
      <p:ext uri="{BB962C8B-B14F-4D97-AF65-F5344CB8AC3E}">
        <p14:creationId xmlns:p14="http://schemas.microsoft.com/office/powerpoint/2010/main" val="2146269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anim calcmode="lin" valueType="num">
                                      <p:cBhvr>
                                        <p:cTn id="12" dur="2000" fill="hold"/>
                                        <p:tgtEl>
                                          <p:spTgt spid="6"/>
                                        </p:tgtEl>
                                        <p:attrNameLst>
                                          <p:attrName>ppt_w</p:attrName>
                                        </p:attrNameLst>
                                      </p:cBhvr>
                                      <p:tavLst>
                                        <p:tav tm="0" fmla="#ppt_w*sin(2.5*pi*$)">
                                          <p:val>
                                            <p:fltVal val="0"/>
                                          </p:val>
                                        </p:tav>
                                        <p:tav tm="100000">
                                          <p:val>
                                            <p:fltVal val="1"/>
                                          </p:val>
                                        </p:tav>
                                      </p:tavLst>
                                    </p:anim>
                                    <p:anim calcmode="lin" valueType="num">
                                      <p:cBhvr>
                                        <p:cTn id="13"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930442" y="144378"/>
            <a:ext cx="9849851" cy="6637757"/>
          </a:xfrm>
          <a:prstGeom prst="rect">
            <a:avLst/>
          </a:prstGeom>
        </p:spPr>
      </p:pic>
    </p:spTree>
    <p:extLst>
      <p:ext uri="{BB962C8B-B14F-4D97-AF65-F5344CB8AC3E}">
        <p14:creationId xmlns:p14="http://schemas.microsoft.com/office/powerpoint/2010/main" val="102193737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010899" y="1"/>
            <a:ext cx="8828846" cy="6381900"/>
          </a:xfrm>
          <a:prstGeom prst="rect">
            <a:avLst/>
          </a:prstGeom>
        </p:spPr>
      </p:pic>
    </p:spTree>
    <p:extLst>
      <p:ext uri="{BB962C8B-B14F-4D97-AF65-F5344CB8AC3E}">
        <p14:creationId xmlns:p14="http://schemas.microsoft.com/office/powerpoint/2010/main" val="1470202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469520" y="1830301"/>
            <a:ext cx="5252977" cy="584775"/>
          </a:xfrm>
          <a:prstGeom prst="rect">
            <a:avLst/>
          </a:prstGeom>
          <a:noFill/>
        </p:spPr>
        <p:txBody>
          <a:bodyPr wrap="none" lIns="91440" tIns="45720" rIns="91440" bIns="45720">
            <a:spAutoFit/>
          </a:bodyPr>
          <a:lstStyle/>
          <a:p>
            <a:pPr algn="ctr"/>
            <a:r>
              <a:rPr lang="es-ES" sz="3200" b="0" cap="none" spc="0" dirty="0" smtClean="0">
                <a:ln w="0"/>
                <a:solidFill>
                  <a:srgbClr val="7030A0"/>
                </a:solidFill>
                <a:effectLst>
                  <a:reflection blurRad="6350" stA="53000" endA="300" endPos="35500" dir="5400000" sy="-90000" algn="bl" rotWithShape="0"/>
                </a:effectLst>
              </a:rPr>
              <a:t>Directiva Nº 06-2014-EF/51.01</a:t>
            </a:r>
            <a:endParaRPr lang="es-ES" sz="3200" b="0" cap="none" spc="0" dirty="0">
              <a:ln w="0"/>
              <a:solidFill>
                <a:srgbClr val="7030A0"/>
              </a:solidFill>
              <a:effectLst>
                <a:reflection blurRad="6350" stA="53000" endA="300" endPos="35500" dir="5400000" sy="-90000" algn="bl" rotWithShape="0"/>
              </a:effectLst>
            </a:endParaRPr>
          </a:p>
        </p:txBody>
      </p:sp>
      <p:sp>
        <p:nvSpPr>
          <p:cNvPr id="8" name="CuadroTexto 7"/>
          <p:cNvSpPr txBox="1"/>
          <p:nvPr/>
        </p:nvSpPr>
        <p:spPr>
          <a:xfrm>
            <a:off x="2942152" y="2919664"/>
            <a:ext cx="6326890" cy="1508105"/>
          </a:xfrm>
          <a:prstGeom prst="rect">
            <a:avLst/>
          </a:prstGeom>
          <a:noFill/>
        </p:spPr>
        <p:txBody>
          <a:bodyPr wrap="square" rtlCol="0">
            <a:spAutoFit/>
          </a:bodyPr>
          <a:lstStyle/>
          <a:p>
            <a:pPr algn="just"/>
            <a:r>
              <a:rPr lang="es-MX" sz="2300" b="1" dirty="0" smtClean="0">
                <a:solidFill>
                  <a:schemeClr val="accent1">
                    <a:lumMod val="50000"/>
                  </a:schemeClr>
                </a:solidFill>
                <a:effectLst/>
                <a:latin typeface="Arial Black" panose="020B0A04020102020204" pitchFamily="34" charset="0"/>
                <a:ea typeface="Calibri" panose="020F0502020204030204" pitchFamily="34" charset="0"/>
                <a:cs typeface="Times New Roman" panose="02020603050405020304" pitchFamily="18" charset="0"/>
              </a:rPr>
              <a:t>“</a:t>
            </a:r>
            <a:r>
              <a:rPr lang="es-MX" sz="2300" b="1" dirty="0" smtClean="0">
                <a:solidFill>
                  <a:srgbClr val="7030A0"/>
                </a:solidFill>
                <a:effectLst/>
                <a:latin typeface="Arial Black" panose="020B0A04020102020204" pitchFamily="34" charset="0"/>
                <a:ea typeface="Calibri" panose="020F0502020204030204" pitchFamily="34" charset="0"/>
                <a:cs typeface="Times New Roman" panose="02020603050405020304" pitchFamily="18" charset="0"/>
              </a:rPr>
              <a:t>Metodología para el Reconocimiento y Medición de Contratos De Concesiones en las Entidades Gubernamentales Concedentes</a:t>
            </a:r>
            <a:r>
              <a:rPr lang="es-MX" sz="2300" b="1" dirty="0" smtClean="0">
                <a:solidFill>
                  <a:schemeClr val="accent1">
                    <a:lumMod val="50000"/>
                  </a:schemeClr>
                </a:solidFill>
                <a:effectLst/>
                <a:latin typeface="Arial Black" panose="020B0A04020102020204" pitchFamily="34" charset="0"/>
                <a:ea typeface="Calibri" panose="020F0502020204030204" pitchFamily="34" charset="0"/>
                <a:cs typeface="Times New Roman" panose="02020603050405020304" pitchFamily="18" charset="0"/>
              </a:rPr>
              <a:t>”</a:t>
            </a:r>
            <a:endParaRPr lang="es-PE" sz="2300" dirty="0">
              <a:latin typeface="Arial Black" panose="020B0A04020102020204" pitchFamily="34"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498265" cy="2086984"/>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9207" y="4533900"/>
            <a:ext cx="3102793" cy="2324100"/>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618" y="4533900"/>
            <a:ext cx="3895725" cy="2324100"/>
          </a:xfrm>
          <a:prstGeom prst="rect">
            <a:avLst/>
          </a:prstGeom>
        </p:spPr>
      </p:pic>
      <p:pic>
        <p:nvPicPr>
          <p:cNvPr id="9" name="Imagen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57940" y="0"/>
            <a:ext cx="3134060" cy="2161165"/>
          </a:xfrm>
          <a:prstGeom prst="rect">
            <a:avLst/>
          </a:prstGeom>
        </p:spPr>
      </p:pic>
    </p:spTree>
    <p:extLst>
      <p:ext uri="{BB962C8B-B14F-4D97-AF65-F5344CB8AC3E}">
        <p14:creationId xmlns:p14="http://schemas.microsoft.com/office/powerpoint/2010/main" val="401123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 y="4003151"/>
            <a:ext cx="12191999" cy="3388620"/>
          </a:xfrm>
          <a:prstGeom prst="rect">
            <a:avLst/>
          </a:prstGeom>
        </p:spPr>
        <p:txBody>
          <a:bodyPr wrap="square">
            <a:spAutoFit/>
          </a:bodyPr>
          <a:lstStyle/>
          <a:p>
            <a:pPr algn="just">
              <a:lnSpc>
                <a:spcPct val="105000"/>
              </a:lnSpc>
              <a:spcAft>
                <a:spcPts val="0"/>
              </a:spcAft>
            </a:pPr>
            <a:r>
              <a:rPr lang="es-ES" sz="2800" b="1" dirty="0" smtClean="0">
                <a:ea typeface="Calibri" panose="020F0502020204030204" pitchFamily="34" charset="0"/>
                <a:cs typeface="Times New Roman" panose="02020603050405020304" pitchFamily="18" charset="0"/>
              </a:rPr>
              <a:t>La</a:t>
            </a:r>
            <a:r>
              <a:rPr lang="es-ES" sz="2800" dirty="0" smtClean="0">
                <a:ea typeface="Calibri" panose="020F0502020204030204" pitchFamily="34" charset="0"/>
                <a:cs typeface="Times New Roman" panose="02020603050405020304" pitchFamily="18" charset="0"/>
              </a:rPr>
              <a:t>s </a:t>
            </a:r>
            <a:r>
              <a:rPr lang="es-ES" sz="2800" dirty="0">
                <a:ea typeface="Calibri" panose="020F0502020204030204" pitchFamily="34" charset="0"/>
                <a:cs typeface="Times New Roman" panose="02020603050405020304" pitchFamily="18" charset="0"/>
              </a:rPr>
              <a:t>oportunidades de negocio que pueden ser generadas como parte de la Ley de Obras por Impuestos son cada vez más. No solo los proveedores de construcción y equipamiento resultan beneficiados por el sistema, sino que con mayor frecuencia </a:t>
            </a:r>
            <a:r>
              <a:rPr lang="es-ES" sz="2800" dirty="0" smtClean="0">
                <a:ea typeface="Calibri" panose="020F0502020204030204" pitchFamily="34" charset="0"/>
                <a:cs typeface="Times New Roman" panose="02020603050405020304" pitchFamily="18" charset="0"/>
              </a:rPr>
              <a:t> </a:t>
            </a:r>
            <a:r>
              <a:rPr lang="es-ES" sz="2800" dirty="0">
                <a:ea typeface="Calibri" panose="020F0502020204030204" pitchFamily="34" charset="0"/>
                <a:cs typeface="Times New Roman" panose="02020603050405020304" pitchFamily="18" charset="0"/>
              </a:rPr>
              <a:t>las empresas ejecutoras de las obras </a:t>
            </a:r>
            <a:r>
              <a:rPr lang="es-ES" sz="2800" dirty="0" smtClean="0">
                <a:ea typeface="Calibri" panose="020F0502020204030204" pitchFamily="34" charset="0"/>
                <a:cs typeface="Times New Roman" panose="02020603050405020304" pitchFamily="18" charset="0"/>
              </a:rPr>
              <a:t>que contratan </a:t>
            </a:r>
            <a:r>
              <a:rPr lang="es-ES" sz="2800" dirty="0">
                <a:ea typeface="Calibri" panose="020F0502020204030204" pitchFamily="34" charset="0"/>
                <a:cs typeface="Times New Roman" panose="02020603050405020304" pitchFamily="18" charset="0"/>
              </a:rPr>
              <a:t>compañías </a:t>
            </a:r>
            <a:r>
              <a:rPr lang="es-ES" sz="2800" dirty="0" smtClean="0">
                <a:ea typeface="Calibri" panose="020F0502020204030204" pitchFamily="34" charset="0"/>
                <a:cs typeface="Times New Roman" panose="02020603050405020304" pitchFamily="18" charset="0"/>
              </a:rPr>
              <a:t>que </a:t>
            </a:r>
            <a:r>
              <a:rPr lang="es-ES" sz="2800" dirty="0">
                <a:ea typeface="Calibri" panose="020F0502020204030204" pitchFamily="34" charset="0"/>
                <a:cs typeface="Times New Roman" panose="02020603050405020304" pitchFamily="18" charset="0"/>
              </a:rPr>
              <a:t>brinden asistencia técnica para identificar los proyectos según la zona de influencia de las empresas y los intereses de la población. (El Comercio </a:t>
            </a:r>
            <a:r>
              <a:rPr lang="es-ES" sz="2800" dirty="0" smtClean="0">
                <a:ea typeface="Calibri" panose="020F0502020204030204" pitchFamily="34" charset="0"/>
                <a:cs typeface="Times New Roman" panose="02020603050405020304" pitchFamily="18" charset="0"/>
              </a:rPr>
              <a:t>Pág</a:t>
            </a:r>
            <a:r>
              <a:rPr lang="es-ES" sz="2800" dirty="0">
                <a:ea typeface="Calibri" panose="020F0502020204030204" pitchFamily="34" charset="0"/>
                <a:cs typeface="Times New Roman" panose="02020603050405020304" pitchFamily="18" charset="0"/>
              </a:rPr>
              <a:t>. </a:t>
            </a:r>
            <a:r>
              <a:rPr lang="es-ES" sz="2800" dirty="0" smtClean="0">
                <a:ea typeface="Calibri" panose="020F0502020204030204" pitchFamily="34" charset="0"/>
                <a:cs typeface="Times New Roman" panose="02020603050405020304" pitchFamily="18" charset="0"/>
              </a:rPr>
              <a:t>9, 13-07-15)</a:t>
            </a:r>
            <a:endParaRPr lang="es-ES" sz="2800" dirty="0">
              <a:ea typeface="Calibri" panose="020F0502020204030204" pitchFamily="34" charset="0"/>
              <a:cs typeface="Times New Roman" panose="02020603050405020304" pitchFamily="18" charset="0"/>
            </a:endParaRPr>
          </a:p>
          <a:p>
            <a:pPr algn="just">
              <a:lnSpc>
                <a:spcPct val="105000"/>
              </a:lnSpc>
              <a:spcAft>
                <a:spcPts val="0"/>
              </a:spcAft>
            </a:pPr>
            <a:r>
              <a:rPr lang="es-ES" dirty="0">
                <a:latin typeface="Arial" panose="020B0604020202020204" pitchFamily="34" charset="0"/>
                <a:ea typeface="Calibri" panose="020F0502020204030204" pitchFamily="34" charset="0"/>
                <a:cs typeface="Times New Roman" panose="02020603050405020304" pitchFamily="18" charset="0"/>
              </a:rPr>
              <a:t> </a:t>
            </a:r>
            <a:endParaRPr lang="es-ES"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 </a:t>
            </a:r>
            <a:endParaRPr lang="es-ES"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9725" y="0"/>
            <a:ext cx="5582275" cy="371475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362575" cy="3714750"/>
          </a:xfrm>
          <a:prstGeom prst="rect">
            <a:avLst/>
          </a:prstGeom>
        </p:spPr>
      </p:pic>
    </p:spTree>
    <p:extLst>
      <p:ext uri="{BB962C8B-B14F-4D97-AF65-F5344CB8AC3E}">
        <p14:creationId xmlns:p14="http://schemas.microsoft.com/office/powerpoint/2010/main" val="4146960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683503" y="1621774"/>
            <a:ext cx="2162259" cy="1446550"/>
          </a:xfrm>
          <a:prstGeom prst="rect">
            <a:avLst/>
          </a:prstGeom>
          <a:noFill/>
        </p:spPr>
        <p:txBody>
          <a:bodyPr wrap="none" lIns="91440" tIns="45720" rIns="91440" bIns="45720">
            <a:spAutoFit/>
          </a:bodyPr>
          <a:lstStyle/>
          <a:p>
            <a:pPr algn="ctr"/>
            <a:endParaRPr lang="es-ES" sz="44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algn="ctr"/>
            <a:r>
              <a:rPr lang="es-ES" sz="4400" dirty="0" smtClean="0">
                <a:ln w="0"/>
                <a:solidFill>
                  <a:srgbClr val="7030A0"/>
                </a:solidFill>
                <a:effectLst>
                  <a:reflection blurRad="6350" stA="53000" endA="300" endPos="35500" dir="5400000" sy="-90000" algn="bl" rotWithShape="0"/>
                </a:effectLst>
              </a:rPr>
              <a:t>I. Objeto</a:t>
            </a:r>
            <a:endParaRPr lang="es-ES" sz="4400" b="0" cap="none" spc="0" dirty="0">
              <a:ln w="0"/>
              <a:solidFill>
                <a:srgbClr val="7030A0"/>
              </a:solidFill>
              <a:effectLst>
                <a:reflection blurRad="6350" stA="53000" endA="300" endPos="35500" dir="5400000" sy="-90000" algn="bl" rotWithShape="0"/>
              </a:effectLst>
            </a:endParaRPr>
          </a:p>
        </p:txBody>
      </p:sp>
      <p:sp>
        <p:nvSpPr>
          <p:cNvPr id="2" name="CuadroTexto 1"/>
          <p:cNvSpPr txBox="1"/>
          <p:nvPr/>
        </p:nvSpPr>
        <p:spPr>
          <a:xfrm>
            <a:off x="1026694" y="2310063"/>
            <a:ext cx="9785684" cy="3539430"/>
          </a:xfrm>
          <a:prstGeom prst="rect">
            <a:avLst/>
          </a:prstGeom>
          <a:noFill/>
        </p:spPr>
        <p:txBody>
          <a:bodyPr wrap="square" rtlCol="0">
            <a:spAutoFit/>
          </a:bodyPr>
          <a:lstStyle/>
          <a:p>
            <a:pPr algn="just"/>
            <a:endParaRPr lang="es-PE" sz="2800" dirty="0" smtClean="0"/>
          </a:p>
          <a:p>
            <a:pPr algn="just"/>
            <a:endParaRPr lang="es-PE" sz="2800" dirty="0"/>
          </a:p>
          <a:p>
            <a:pPr algn="just"/>
            <a:r>
              <a:rPr lang="es-PE" sz="2800" dirty="0" smtClean="0"/>
              <a:t>Establecer lineamientos para el reconocimiento, medición, registro contable y revelación en los Estados Financieros, de los contratos de concesión de servicios, donde las entidades gubernamentales actúen como concedentes, en el marco de convergencia hacia estándares internacionales de la información financiera del sector público.</a:t>
            </a:r>
            <a:endParaRPr lang="es-PE" sz="28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071" y="0"/>
            <a:ext cx="4627420" cy="242454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7091" y="0"/>
            <a:ext cx="4294909" cy="2424545"/>
          </a:xfrm>
          <a:prstGeom prst="rect">
            <a:avLst/>
          </a:prstGeom>
        </p:spPr>
      </p:pic>
    </p:spTree>
    <p:extLst>
      <p:ext uri="{BB962C8B-B14F-4D97-AF65-F5344CB8AC3E}">
        <p14:creationId xmlns:p14="http://schemas.microsoft.com/office/powerpoint/2010/main" val="97148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18" presetClass="entr" presetSubtype="12"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down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710953" y="322345"/>
            <a:ext cx="3122138" cy="769441"/>
          </a:xfrm>
          <a:prstGeom prst="rect">
            <a:avLst/>
          </a:prstGeom>
          <a:noFill/>
        </p:spPr>
        <p:txBody>
          <a:bodyPr wrap="none" lIns="91440" tIns="45720" rIns="91440" bIns="45720">
            <a:spAutoFit/>
          </a:bodyPr>
          <a:lstStyle/>
          <a:p>
            <a:pPr algn="ctr"/>
            <a:r>
              <a:rPr lang="es-ES" sz="4400" dirty="0">
                <a:ln w="0"/>
                <a:solidFill>
                  <a:srgbClr val="7030A0"/>
                </a:solidFill>
                <a:effectLst>
                  <a:reflection blurRad="6350" stA="53000" endA="300" endPos="35500" dir="5400000" sy="-90000" algn="bl" rotWithShape="0"/>
                </a:effectLst>
              </a:rPr>
              <a:t>I</a:t>
            </a:r>
            <a:r>
              <a:rPr lang="es-ES" sz="4400" dirty="0" smtClean="0">
                <a:ln w="0"/>
                <a:solidFill>
                  <a:srgbClr val="7030A0"/>
                </a:solidFill>
                <a:effectLst>
                  <a:reflection blurRad="6350" stA="53000" endA="300" endPos="35500" dir="5400000" sy="-90000" algn="bl" rotWithShape="0"/>
                </a:effectLst>
              </a:rPr>
              <a:t>I. Base Legal</a:t>
            </a:r>
            <a:endParaRPr lang="es-ES" sz="4400" b="0" cap="none" spc="0" dirty="0">
              <a:ln w="0"/>
              <a:solidFill>
                <a:srgbClr val="7030A0"/>
              </a:solidFill>
              <a:effectLst>
                <a:reflection blurRad="6350" stA="53000" endA="300" endPos="35500" dir="5400000" sy="-90000" algn="bl" rotWithShape="0"/>
              </a:effectLst>
            </a:endParaRPr>
          </a:p>
        </p:txBody>
      </p:sp>
      <p:sp>
        <p:nvSpPr>
          <p:cNvPr id="3" name="CuadroTexto 2"/>
          <p:cNvSpPr txBox="1"/>
          <p:nvPr/>
        </p:nvSpPr>
        <p:spPr>
          <a:xfrm>
            <a:off x="0" y="1514985"/>
            <a:ext cx="7940842" cy="5324535"/>
          </a:xfrm>
          <a:prstGeom prst="rect">
            <a:avLst/>
          </a:prstGeom>
          <a:noFill/>
        </p:spPr>
        <p:txBody>
          <a:bodyPr wrap="square" rtlCol="0">
            <a:spAutoFit/>
          </a:bodyPr>
          <a:lstStyle/>
          <a:p>
            <a:pPr lvl="0"/>
            <a:r>
              <a:rPr lang="es-MX" sz="2000" dirty="0">
                <a:solidFill>
                  <a:schemeClr val="accent1">
                    <a:lumMod val="50000"/>
                  </a:schemeClr>
                </a:solidFill>
              </a:rPr>
              <a:t>Resolución Directoral Nº </a:t>
            </a:r>
            <a:r>
              <a:rPr lang="es-MX" sz="2000" dirty="0" smtClean="0">
                <a:solidFill>
                  <a:schemeClr val="accent1">
                    <a:lumMod val="50000"/>
                  </a:schemeClr>
                </a:solidFill>
              </a:rPr>
              <a:t>011-2013-EF/51.01</a:t>
            </a:r>
            <a:r>
              <a:rPr lang="es-MX" sz="2000" dirty="0">
                <a:solidFill>
                  <a:schemeClr val="accent1">
                    <a:lumMod val="50000"/>
                  </a:schemeClr>
                </a:solidFill>
              </a:rPr>
              <a:t>, que </a:t>
            </a:r>
            <a:r>
              <a:rPr lang="es-ES" sz="2000" dirty="0">
                <a:solidFill>
                  <a:schemeClr val="accent1">
                    <a:lumMod val="50000"/>
                  </a:schemeClr>
                </a:solidFill>
              </a:rPr>
              <a:t>oficializa las </a:t>
            </a:r>
            <a:r>
              <a:rPr lang="es-ES" sz="2000" dirty="0" smtClean="0">
                <a:solidFill>
                  <a:schemeClr val="accent1">
                    <a:lumMod val="50000"/>
                  </a:schemeClr>
                </a:solidFill>
              </a:rPr>
              <a:t>NICSP </a:t>
            </a:r>
            <a:r>
              <a:rPr lang="es-ES" sz="2000" dirty="0">
                <a:solidFill>
                  <a:schemeClr val="accent1">
                    <a:lumMod val="50000"/>
                  </a:schemeClr>
                </a:solidFill>
              </a:rPr>
              <a:t>que comprende:</a:t>
            </a:r>
            <a:endParaRPr lang="es-PE" sz="2000" dirty="0">
              <a:solidFill>
                <a:schemeClr val="accent1">
                  <a:lumMod val="50000"/>
                </a:schemeClr>
              </a:solidFill>
            </a:endParaRPr>
          </a:p>
          <a:p>
            <a:pPr lvl="0" algn="just"/>
            <a:r>
              <a:rPr lang="es-PE" sz="2000" dirty="0" smtClean="0">
                <a:solidFill>
                  <a:schemeClr val="accent1">
                    <a:lumMod val="50000"/>
                  </a:schemeClr>
                </a:solidFill>
              </a:rPr>
              <a:t>NICSP </a:t>
            </a:r>
            <a:r>
              <a:rPr lang="es-PE" sz="2000" dirty="0">
                <a:solidFill>
                  <a:schemeClr val="accent1">
                    <a:lumMod val="50000"/>
                  </a:schemeClr>
                </a:solidFill>
              </a:rPr>
              <a:t>01: Presentación de los Estados Financieros.</a:t>
            </a:r>
          </a:p>
          <a:p>
            <a:pPr lvl="0"/>
            <a:r>
              <a:rPr lang="es-PE" sz="2000" dirty="0">
                <a:solidFill>
                  <a:schemeClr val="accent1">
                    <a:lumMod val="50000"/>
                  </a:schemeClr>
                </a:solidFill>
              </a:rPr>
              <a:t>NICSP </a:t>
            </a:r>
            <a:r>
              <a:rPr lang="es-PE" sz="2000" dirty="0" smtClean="0">
                <a:solidFill>
                  <a:schemeClr val="accent1">
                    <a:lumMod val="50000"/>
                  </a:schemeClr>
                </a:solidFill>
              </a:rPr>
              <a:t>03</a:t>
            </a:r>
            <a:r>
              <a:rPr lang="es-PE" sz="2000" dirty="0">
                <a:solidFill>
                  <a:schemeClr val="accent1">
                    <a:lumMod val="50000"/>
                  </a:schemeClr>
                </a:solidFill>
              </a:rPr>
              <a:t>: Políticas Contables, Cambios en las Estimaciones Contables y Errores.</a:t>
            </a:r>
          </a:p>
          <a:p>
            <a:pPr lvl="0"/>
            <a:r>
              <a:rPr lang="es-PE" sz="2000" dirty="0">
                <a:solidFill>
                  <a:schemeClr val="accent1">
                    <a:lumMod val="50000"/>
                  </a:schemeClr>
                </a:solidFill>
              </a:rPr>
              <a:t>NICSP </a:t>
            </a:r>
            <a:r>
              <a:rPr lang="es-PE" sz="2000" dirty="0" smtClean="0">
                <a:solidFill>
                  <a:schemeClr val="accent1">
                    <a:lumMod val="50000"/>
                  </a:schemeClr>
                </a:solidFill>
              </a:rPr>
              <a:t> </a:t>
            </a:r>
            <a:r>
              <a:rPr lang="es-PE" sz="2000" dirty="0">
                <a:solidFill>
                  <a:schemeClr val="accent1">
                    <a:lumMod val="50000"/>
                  </a:schemeClr>
                </a:solidFill>
              </a:rPr>
              <a:t>09: Ingreso de transacciones con contraprestación.</a:t>
            </a:r>
          </a:p>
          <a:p>
            <a:pPr lvl="0"/>
            <a:r>
              <a:rPr lang="es-MX" sz="2000" dirty="0">
                <a:solidFill>
                  <a:schemeClr val="accent1">
                    <a:lumMod val="50000"/>
                  </a:schemeClr>
                </a:solidFill>
              </a:rPr>
              <a:t>NICSP </a:t>
            </a:r>
            <a:r>
              <a:rPr lang="es-MX" sz="2000" dirty="0" smtClean="0">
                <a:solidFill>
                  <a:schemeClr val="accent1">
                    <a:lumMod val="50000"/>
                  </a:schemeClr>
                </a:solidFill>
              </a:rPr>
              <a:t>17</a:t>
            </a:r>
            <a:r>
              <a:rPr lang="es-MX" sz="2000" dirty="0">
                <a:solidFill>
                  <a:schemeClr val="accent1">
                    <a:lumMod val="50000"/>
                  </a:schemeClr>
                </a:solidFill>
              </a:rPr>
              <a:t>: Propiedades, planta y equipo</a:t>
            </a:r>
            <a:endParaRPr lang="es-PE" sz="2000" dirty="0">
              <a:solidFill>
                <a:schemeClr val="accent1">
                  <a:lumMod val="50000"/>
                </a:schemeClr>
              </a:solidFill>
            </a:endParaRPr>
          </a:p>
          <a:p>
            <a:pPr lvl="0"/>
            <a:r>
              <a:rPr lang="es-PE" sz="2000" dirty="0">
                <a:solidFill>
                  <a:schemeClr val="accent1">
                    <a:lumMod val="50000"/>
                  </a:schemeClr>
                </a:solidFill>
              </a:rPr>
              <a:t>NICSP </a:t>
            </a:r>
            <a:r>
              <a:rPr lang="es-PE" sz="2000" dirty="0" smtClean="0">
                <a:solidFill>
                  <a:schemeClr val="accent1">
                    <a:lumMod val="50000"/>
                  </a:schemeClr>
                </a:solidFill>
              </a:rPr>
              <a:t>19</a:t>
            </a:r>
            <a:r>
              <a:rPr lang="es-PE" sz="2000" dirty="0">
                <a:solidFill>
                  <a:schemeClr val="accent1">
                    <a:lumMod val="50000"/>
                  </a:schemeClr>
                </a:solidFill>
              </a:rPr>
              <a:t>: Provisiones, Pasivos Contingentes y Activos Contingentes.</a:t>
            </a:r>
          </a:p>
          <a:p>
            <a:pPr lvl="0"/>
            <a:r>
              <a:rPr lang="es-PE" sz="2000" dirty="0" smtClean="0">
                <a:solidFill>
                  <a:schemeClr val="accent1">
                    <a:lumMod val="50000"/>
                  </a:schemeClr>
                </a:solidFill>
              </a:rPr>
              <a:t>NICSP </a:t>
            </a:r>
            <a:r>
              <a:rPr lang="es-PE" sz="2000" dirty="0">
                <a:solidFill>
                  <a:schemeClr val="accent1">
                    <a:lumMod val="50000"/>
                  </a:schemeClr>
                </a:solidFill>
              </a:rPr>
              <a:t>21 :Deterioro del Valor de Activos no Generadores de Efectivo</a:t>
            </a:r>
          </a:p>
          <a:p>
            <a:pPr lvl="0"/>
            <a:r>
              <a:rPr lang="es-PE" sz="2000" dirty="0">
                <a:solidFill>
                  <a:schemeClr val="accent1">
                    <a:lumMod val="50000"/>
                  </a:schemeClr>
                </a:solidFill>
              </a:rPr>
              <a:t>NICSP </a:t>
            </a:r>
            <a:r>
              <a:rPr lang="es-PE" sz="2000" dirty="0" smtClean="0">
                <a:solidFill>
                  <a:schemeClr val="accent1">
                    <a:lumMod val="50000"/>
                  </a:schemeClr>
                </a:solidFill>
              </a:rPr>
              <a:t>28</a:t>
            </a:r>
            <a:r>
              <a:rPr lang="es-PE" sz="2000" dirty="0">
                <a:solidFill>
                  <a:schemeClr val="accent1">
                    <a:lumMod val="50000"/>
                  </a:schemeClr>
                </a:solidFill>
              </a:rPr>
              <a:t>: Instrumentos Financieros: Presentación.</a:t>
            </a:r>
          </a:p>
          <a:p>
            <a:pPr lvl="0"/>
            <a:r>
              <a:rPr lang="es-PE" sz="2000" dirty="0" smtClean="0">
                <a:solidFill>
                  <a:schemeClr val="accent1">
                    <a:lumMod val="50000"/>
                  </a:schemeClr>
                </a:solidFill>
              </a:rPr>
              <a:t>NICSP 29</a:t>
            </a:r>
            <a:r>
              <a:rPr lang="es-PE" sz="2000" dirty="0">
                <a:solidFill>
                  <a:schemeClr val="accent1">
                    <a:lumMod val="50000"/>
                  </a:schemeClr>
                </a:solidFill>
              </a:rPr>
              <a:t>: Instrumentos Financieros: Reconocimiento y Medición.</a:t>
            </a:r>
          </a:p>
          <a:p>
            <a:pPr lvl="0"/>
            <a:r>
              <a:rPr lang="es-PE" sz="2000" dirty="0">
                <a:solidFill>
                  <a:schemeClr val="accent1">
                    <a:lumMod val="50000"/>
                  </a:schemeClr>
                </a:solidFill>
              </a:rPr>
              <a:t>NICSP </a:t>
            </a:r>
            <a:r>
              <a:rPr lang="es-PE" sz="2000" dirty="0" smtClean="0">
                <a:solidFill>
                  <a:schemeClr val="accent1">
                    <a:lumMod val="50000"/>
                  </a:schemeClr>
                </a:solidFill>
              </a:rPr>
              <a:t>30</a:t>
            </a:r>
            <a:r>
              <a:rPr lang="es-PE" sz="2000" dirty="0">
                <a:solidFill>
                  <a:schemeClr val="accent1">
                    <a:lumMod val="50000"/>
                  </a:schemeClr>
                </a:solidFill>
              </a:rPr>
              <a:t>: Instrumentos Financieros: Información a Revelar.</a:t>
            </a:r>
          </a:p>
          <a:p>
            <a:pPr lvl="0"/>
            <a:r>
              <a:rPr lang="es-MX" sz="2000" dirty="0" smtClean="0">
                <a:solidFill>
                  <a:schemeClr val="accent1">
                    <a:lumMod val="50000"/>
                  </a:schemeClr>
                </a:solidFill>
              </a:rPr>
              <a:t>NICSP </a:t>
            </a:r>
            <a:r>
              <a:rPr lang="es-MX" sz="2000" dirty="0">
                <a:solidFill>
                  <a:schemeClr val="accent1">
                    <a:lumMod val="50000"/>
                  </a:schemeClr>
                </a:solidFill>
              </a:rPr>
              <a:t>31: Activos Intangibles</a:t>
            </a:r>
            <a:endParaRPr lang="es-PE" sz="2000" dirty="0">
              <a:solidFill>
                <a:schemeClr val="accent1">
                  <a:lumMod val="50000"/>
                </a:schemeClr>
              </a:solidFill>
            </a:endParaRPr>
          </a:p>
          <a:p>
            <a:r>
              <a:rPr lang="es-PE" sz="2000" dirty="0">
                <a:solidFill>
                  <a:srgbClr val="002060"/>
                </a:solidFill>
              </a:rPr>
              <a:t>NICSP </a:t>
            </a:r>
            <a:r>
              <a:rPr lang="es-PE" sz="2000" dirty="0" smtClean="0">
                <a:solidFill>
                  <a:srgbClr val="002060"/>
                </a:solidFill>
              </a:rPr>
              <a:t>32</a:t>
            </a:r>
            <a:r>
              <a:rPr lang="es-PE" sz="2000" dirty="0">
                <a:solidFill>
                  <a:srgbClr val="002060"/>
                </a:solidFill>
              </a:rPr>
              <a:t>: Acuerdos de </a:t>
            </a:r>
            <a:r>
              <a:rPr lang="es-PE" sz="2000" dirty="0" smtClean="0">
                <a:solidFill>
                  <a:srgbClr val="002060"/>
                </a:solidFill>
              </a:rPr>
              <a:t>Concesión </a:t>
            </a:r>
            <a:r>
              <a:rPr lang="es-PE" sz="2000" dirty="0">
                <a:solidFill>
                  <a:srgbClr val="002060"/>
                </a:solidFill>
              </a:rPr>
              <a:t>de </a:t>
            </a:r>
            <a:r>
              <a:rPr lang="es-PE" sz="2000" dirty="0" smtClean="0">
                <a:solidFill>
                  <a:srgbClr val="002060"/>
                </a:solidFill>
              </a:rPr>
              <a:t>Servicios</a:t>
            </a:r>
            <a:r>
              <a:rPr lang="es-PE" sz="2000" dirty="0">
                <a:solidFill>
                  <a:srgbClr val="002060"/>
                </a:solidFill>
              </a:rPr>
              <a:t>: La </a:t>
            </a:r>
            <a:r>
              <a:rPr lang="es-PE" sz="2000" dirty="0" smtClean="0">
                <a:solidFill>
                  <a:srgbClr val="002060"/>
                </a:solidFill>
              </a:rPr>
              <a:t>Concedente.</a:t>
            </a:r>
          </a:p>
          <a:p>
            <a:pPr algn="just"/>
            <a:r>
              <a:rPr lang="es-PE" sz="2000" dirty="0" smtClean="0">
                <a:solidFill>
                  <a:srgbClr val="002060"/>
                </a:solidFill>
              </a:rPr>
              <a:t>Resolución </a:t>
            </a:r>
            <a:r>
              <a:rPr lang="es-PE" sz="2000" dirty="0">
                <a:solidFill>
                  <a:srgbClr val="002060"/>
                </a:solidFill>
              </a:rPr>
              <a:t>Directoral Nº 011-2014-EF/51.01 que aprueba la Directiva Nº 006-2014-EF/51.01 “Metodología para el reconocimiento y medición de contratos de concesiones en las entidades gubernamentales concedentes”</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96463" y="0"/>
            <a:ext cx="4395537" cy="2931983"/>
          </a:xfrm>
          <a:prstGeom prst="rect">
            <a:avLst/>
          </a:prstGeom>
        </p:spPr>
      </p:pic>
    </p:spTree>
    <p:extLst>
      <p:ext uri="{BB962C8B-B14F-4D97-AF65-F5344CB8AC3E}">
        <p14:creationId xmlns:p14="http://schemas.microsoft.com/office/powerpoint/2010/main" val="596876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50" presetClass="entr" presetSubtype="0" decel="10000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3"/>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14129" y="787566"/>
            <a:ext cx="2661434" cy="769441"/>
          </a:xfrm>
          <a:prstGeom prst="rect">
            <a:avLst/>
          </a:prstGeom>
          <a:noFill/>
        </p:spPr>
        <p:txBody>
          <a:bodyPr wrap="none" lIns="91440" tIns="45720" rIns="91440" bIns="45720">
            <a:spAutoFit/>
          </a:bodyPr>
          <a:lstStyle/>
          <a:p>
            <a:pPr algn="ctr"/>
            <a:r>
              <a:rPr lang="es-ES" sz="4400" dirty="0" smtClean="0">
                <a:ln w="0"/>
                <a:solidFill>
                  <a:srgbClr val="7030A0"/>
                </a:solidFill>
                <a:effectLst>
                  <a:reflection blurRad="6350" stA="53000" endA="300" endPos="35500" dir="5400000" sy="-90000" algn="bl" rotWithShape="0"/>
                </a:effectLst>
              </a:rPr>
              <a:t>III. Alcance</a:t>
            </a:r>
            <a:endParaRPr lang="es-ES" sz="4400" b="0" cap="none" spc="0" dirty="0">
              <a:ln w="0"/>
              <a:solidFill>
                <a:srgbClr val="7030A0"/>
              </a:solidFill>
              <a:effectLst>
                <a:reflection blurRad="6350" stA="53000" endA="300" endPos="35500" dir="5400000" sy="-90000" algn="bl" rotWithShape="0"/>
              </a:effectLst>
            </a:endParaRPr>
          </a:p>
        </p:txBody>
      </p:sp>
      <p:sp>
        <p:nvSpPr>
          <p:cNvPr id="3" name="CuadroTexto 2"/>
          <p:cNvSpPr txBox="1"/>
          <p:nvPr/>
        </p:nvSpPr>
        <p:spPr>
          <a:xfrm>
            <a:off x="193286" y="2584896"/>
            <a:ext cx="10603833" cy="3970318"/>
          </a:xfrm>
          <a:prstGeom prst="rect">
            <a:avLst/>
          </a:prstGeom>
          <a:noFill/>
        </p:spPr>
        <p:txBody>
          <a:bodyPr wrap="square" rtlCol="0">
            <a:spAutoFit/>
          </a:bodyPr>
          <a:lstStyle/>
          <a:p>
            <a:pPr algn="just"/>
            <a:r>
              <a:rPr lang="es-MX" sz="2800" dirty="0">
                <a:solidFill>
                  <a:schemeClr val="accent1">
                    <a:lumMod val="50000"/>
                  </a:schemeClr>
                </a:solidFill>
              </a:rPr>
              <a:t>Se encuentran comprendidas las entidades públicas de los tres niveles de gobierno nacional, regional y local autorizados a celebrar contratos de concesión de servicios donde actúen como concedentes al amparo del </a:t>
            </a:r>
            <a:r>
              <a:rPr lang="es-MX" sz="2800" b="1" dirty="0">
                <a:solidFill>
                  <a:srgbClr val="7030A0"/>
                </a:solidFill>
              </a:rPr>
              <a:t>Decreto Supremo Nº 008-2014-EF que aprueba el Texto Único Ordenado de la Ley N° 28563 Ley General del Sistema Nacional de Endeudamiento. </a:t>
            </a:r>
            <a:r>
              <a:rPr lang="es-MX" sz="2800" u="sng" dirty="0">
                <a:solidFill>
                  <a:srgbClr val="002060"/>
                </a:solidFill>
              </a:rPr>
              <a:t>No están comprendidas las Empresas </a:t>
            </a:r>
            <a:r>
              <a:rPr lang="es-MX" sz="2800" u="sng" dirty="0" smtClean="0">
                <a:solidFill>
                  <a:srgbClr val="002060"/>
                </a:solidFill>
              </a:rPr>
              <a:t>Públicas, ETES, ni otra entidad pública que aplique </a:t>
            </a:r>
            <a:r>
              <a:rPr lang="es-MX" sz="2800" u="sng" dirty="0">
                <a:solidFill>
                  <a:srgbClr val="002060"/>
                </a:solidFill>
              </a:rPr>
              <a:t>para </a:t>
            </a:r>
            <a:r>
              <a:rPr lang="es-MX" sz="2800" u="sng" dirty="0" smtClean="0">
                <a:solidFill>
                  <a:srgbClr val="002060"/>
                </a:solidFill>
              </a:rPr>
              <a:t>su registro </a:t>
            </a:r>
            <a:r>
              <a:rPr lang="es-MX" sz="2800" u="sng" dirty="0">
                <a:solidFill>
                  <a:srgbClr val="002060"/>
                </a:solidFill>
              </a:rPr>
              <a:t>contable, Normas Internacionales de Información </a:t>
            </a:r>
            <a:r>
              <a:rPr lang="es-MX" sz="2800" u="sng" dirty="0" smtClean="0">
                <a:solidFill>
                  <a:srgbClr val="002060"/>
                </a:solidFill>
              </a:rPr>
              <a:t>Financiera-NIIF, utilizando el Plan Contable General Empresarial o Plan Contable Bancario</a:t>
            </a:r>
            <a:r>
              <a:rPr lang="es-MX" sz="2800" dirty="0" smtClean="0">
                <a:solidFill>
                  <a:srgbClr val="002060"/>
                </a:solidFill>
              </a:rPr>
              <a:t>. </a:t>
            </a:r>
            <a:endParaRPr lang="es-PE" sz="2800" dirty="0">
              <a:solidFill>
                <a:srgbClr val="00206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9158" y="1"/>
            <a:ext cx="4892841" cy="2584895"/>
          </a:xfrm>
          <a:prstGeom prst="rect">
            <a:avLst/>
          </a:prstGeom>
        </p:spPr>
      </p:pic>
    </p:spTree>
    <p:extLst>
      <p:ext uri="{BB962C8B-B14F-4D97-AF65-F5344CB8AC3E}">
        <p14:creationId xmlns:p14="http://schemas.microsoft.com/office/powerpoint/2010/main" val="2076392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50" presetClass="entr" presetSubtype="0" decel="10000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3"/>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26383" y="482768"/>
            <a:ext cx="3039037" cy="646331"/>
          </a:xfrm>
          <a:prstGeom prst="rect">
            <a:avLst/>
          </a:prstGeom>
          <a:noFill/>
        </p:spPr>
        <p:txBody>
          <a:bodyPr wrap="none" lIns="91440" tIns="45720" rIns="91440" bIns="45720">
            <a:spAutoFit/>
          </a:bodyPr>
          <a:lstStyle/>
          <a:p>
            <a:pPr algn="ctr"/>
            <a:r>
              <a:rPr lang="es-ES" sz="3600" dirty="0" smtClean="0">
                <a:ln w="0"/>
                <a:solidFill>
                  <a:srgbClr val="7030A0"/>
                </a:solidFill>
                <a:effectLst>
                  <a:reflection blurRad="6350" stA="53000" endA="300" endPos="35500" dir="5400000" sy="-90000" algn="bl" rotWithShape="0"/>
                </a:effectLst>
              </a:rPr>
              <a:t>IV. Definiciones</a:t>
            </a:r>
            <a:endParaRPr lang="es-ES" sz="3600" b="0" cap="none" spc="0" dirty="0">
              <a:ln w="0"/>
              <a:solidFill>
                <a:srgbClr val="7030A0"/>
              </a:solidFill>
              <a:effectLst>
                <a:reflection blurRad="6350" stA="53000" endA="300" endPos="35500" dir="5400000" sy="-90000" algn="bl" rotWithShape="0"/>
              </a:effectLst>
            </a:endParaRPr>
          </a:p>
        </p:txBody>
      </p:sp>
      <p:sp>
        <p:nvSpPr>
          <p:cNvPr id="3" name="CuadroTexto 2"/>
          <p:cNvSpPr txBox="1"/>
          <p:nvPr/>
        </p:nvSpPr>
        <p:spPr>
          <a:xfrm>
            <a:off x="689809" y="1219204"/>
            <a:ext cx="10603833" cy="461665"/>
          </a:xfrm>
          <a:prstGeom prst="rect">
            <a:avLst/>
          </a:prstGeom>
          <a:noFill/>
        </p:spPr>
        <p:txBody>
          <a:bodyPr wrap="square" rtlCol="0">
            <a:spAutoFit/>
          </a:bodyPr>
          <a:lstStyle/>
          <a:p>
            <a:pPr algn="just"/>
            <a:r>
              <a:rPr lang="es-MX" sz="2400" dirty="0" smtClean="0">
                <a:solidFill>
                  <a:schemeClr val="accent1">
                    <a:lumMod val="50000"/>
                  </a:schemeClr>
                </a:solidFill>
              </a:rPr>
              <a:t>Se mencionan algunos conceptos recogidos en la Directiva de Concesiones:</a:t>
            </a:r>
            <a:endParaRPr lang="es-PE" sz="2400" dirty="0">
              <a:solidFill>
                <a:schemeClr val="accent1">
                  <a:lumMod val="50000"/>
                </a:schemeClr>
              </a:solidFill>
            </a:endParaRPr>
          </a:p>
        </p:txBody>
      </p:sp>
      <p:sp>
        <p:nvSpPr>
          <p:cNvPr id="4" name="CuadroTexto 3"/>
          <p:cNvSpPr txBox="1"/>
          <p:nvPr/>
        </p:nvSpPr>
        <p:spPr>
          <a:xfrm>
            <a:off x="726383" y="4573953"/>
            <a:ext cx="10603833" cy="830997"/>
          </a:xfrm>
          <a:prstGeom prst="rect">
            <a:avLst/>
          </a:prstGeom>
          <a:noFill/>
        </p:spPr>
        <p:txBody>
          <a:bodyPr wrap="square" rtlCol="0">
            <a:spAutoFit/>
          </a:bodyPr>
          <a:lstStyle/>
          <a:p>
            <a:pPr algn="just"/>
            <a:r>
              <a:rPr lang="es-MX" sz="2400" b="1" dirty="0">
                <a:solidFill>
                  <a:schemeClr val="accent1">
                    <a:lumMod val="50000"/>
                  </a:schemeClr>
                </a:solidFill>
              </a:rPr>
              <a:t>El </a:t>
            </a:r>
            <a:r>
              <a:rPr lang="es-MX" sz="2400" b="1" dirty="0" smtClean="0">
                <a:solidFill>
                  <a:schemeClr val="accent1">
                    <a:lumMod val="50000"/>
                  </a:schemeClr>
                </a:solidFill>
              </a:rPr>
              <a:t>Concesionario (Operador en la NICSP 32): </a:t>
            </a:r>
            <a:r>
              <a:rPr lang="es-MX" sz="2400" dirty="0">
                <a:solidFill>
                  <a:schemeClr val="accent1">
                    <a:lumMod val="50000"/>
                  </a:schemeClr>
                </a:solidFill>
              </a:rPr>
              <a:t>es la </a:t>
            </a:r>
            <a:r>
              <a:rPr lang="es-ES" sz="2400" dirty="0" smtClean="0">
                <a:solidFill>
                  <a:schemeClr val="accent1">
                    <a:lumMod val="50000"/>
                  </a:schemeClr>
                </a:solidFill>
              </a:rPr>
              <a:t>persona jurídica que utiliza o explota el activo de la concesión de servicios.</a:t>
            </a:r>
            <a:endParaRPr lang="es-PE" sz="2400" dirty="0">
              <a:solidFill>
                <a:schemeClr val="accent1">
                  <a:lumMod val="50000"/>
                </a:schemeClr>
              </a:solidFill>
            </a:endParaRPr>
          </a:p>
        </p:txBody>
      </p:sp>
      <p:sp>
        <p:nvSpPr>
          <p:cNvPr id="6" name="CuadroTexto 5"/>
          <p:cNvSpPr txBox="1"/>
          <p:nvPr/>
        </p:nvSpPr>
        <p:spPr>
          <a:xfrm>
            <a:off x="689807" y="3174170"/>
            <a:ext cx="10603833" cy="1200329"/>
          </a:xfrm>
          <a:prstGeom prst="rect">
            <a:avLst/>
          </a:prstGeom>
          <a:noFill/>
        </p:spPr>
        <p:txBody>
          <a:bodyPr wrap="square" rtlCol="0">
            <a:spAutoFit/>
          </a:bodyPr>
          <a:lstStyle/>
          <a:p>
            <a:pPr algn="just"/>
            <a:r>
              <a:rPr lang="es-MX" sz="2400" b="1" dirty="0" smtClean="0">
                <a:solidFill>
                  <a:schemeClr val="accent1">
                    <a:lumMod val="50000"/>
                  </a:schemeClr>
                </a:solidFill>
              </a:rPr>
              <a:t>La Concedente: </a:t>
            </a:r>
            <a:r>
              <a:rPr lang="es-MX" sz="2400" dirty="0" smtClean="0">
                <a:solidFill>
                  <a:schemeClr val="accent1">
                    <a:lumMod val="50000"/>
                  </a:schemeClr>
                </a:solidFill>
              </a:rPr>
              <a:t>Es el Estado de la República del Perú, representado en la entidad que concede el derecho de uso o explotación del activo de concesión de servicios al concesionario, en el marco de un contrato de concesión de servicios.</a:t>
            </a:r>
            <a:endParaRPr lang="es-PE" sz="2400" dirty="0">
              <a:solidFill>
                <a:schemeClr val="accent1">
                  <a:lumMod val="50000"/>
                </a:schemeClr>
              </a:solidFill>
            </a:endParaRPr>
          </a:p>
        </p:txBody>
      </p:sp>
      <p:sp>
        <p:nvSpPr>
          <p:cNvPr id="7" name="CuadroTexto 6"/>
          <p:cNvSpPr txBox="1"/>
          <p:nvPr/>
        </p:nvSpPr>
        <p:spPr>
          <a:xfrm>
            <a:off x="689806" y="1973841"/>
            <a:ext cx="10603833" cy="1200329"/>
          </a:xfrm>
          <a:prstGeom prst="rect">
            <a:avLst/>
          </a:prstGeom>
          <a:noFill/>
        </p:spPr>
        <p:txBody>
          <a:bodyPr wrap="square" rtlCol="0">
            <a:spAutoFit/>
          </a:bodyPr>
          <a:lstStyle/>
          <a:p>
            <a:pPr algn="just"/>
            <a:r>
              <a:rPr lang="es-MX" sz="2400" b="1" dirty="0" smtClean="0">
                <a:solidFill>
                  <a:schemeClr val="accent1">
                    <a:lumMod val="50000"/>
                  </a:schemeClr>
                </a:solidFill>
              </a:rPr>
              <a:t>Acuerdo Vinculante: </a:t>
            </a:r>
            <a:r>
              <a:rPr lang="es-MX" sz="2400" dirty="0" smtClean="0">
                <a:solidFill>
                  <a:schemeClr val="accent1">
                    <a:lumMod val="50000"/>
                  </a:schemeClr>
                </a:solidFill>
              </a:rPr>
              <a:t>Describe contratos y cualquier otro tipo de acuerdo que confiera a las partes derechos y obligaciones similares a los que tendrían si la forma fuera la de un contrato. </a:t>
            </a:r>
            <a:endParaRPr lang="es-PE" sz="2400" dirty="0">
              <a:solidFill>
                <a:schemeClr val="accent1">
                  <a:lumMod val="50000"/>
                </a:schemeClr>
              </a:solidFill>
            </a:endParaRPr>
          </a:p>
        </p:txBody>
      </p:sp>
    </p:spTree>
    <p:extLst>
      <p:ext uri="{BB962C8B-B14F-4D97-AF65-F5344CB8AC3E}">
        <p14:creationId xmlns:p14="http://schemas.microsoft.com/office/powerpoint/2010/main" val="340837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50" presetClass="entr" presetSubtype="0" decel="10000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3"/>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724</TotalTime>
  <Words>4148</Words>
  <Application>Microsoft Office PowerPoint</Application>
  <PresentationFormat>Panorámica</PresentationFormat>
  <Paragraphs>742</Paragraphs>
  <Slides>50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50</vt:i4>
      </vt:variant>
    </vt:vector>
  </HeadingPairs>
  <TitlesOfParts>
    <vt:vector size="58" baseType="lpstr">
      <vt:lpstr>PMingLiU</vt:lpstr>
      <vt:lpstr>Arial</vt:lpstr>
      <vt:lpstr>Arial Black</vt:lpstr>
      <vt:lpstr>Arial Narrow</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Baltodano Jara, Jorge</dc:creator>
  <cp:lastModifiedBy>Baltodano Jara, Jorge</cp:lastModifiedBy>
  <cp:revision>69</cp:revision>
  <cp:lastPrinted>2015-07-13T14:29:35Z</cp:lastPrinted>
  <dcterms:created xsi:type="dcterms:W3CDTF">2015-07-09T23:51:50Z</dcterms:created>
  <dcterms:modified xsi:type="dcterms:W3CDTF">2015-07-14T15:19:32Z</dcterms:modified>
</cp:coreProperties>
</file>